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3" r:id="rId7"/>
    <p:sldId id="264" r:id="rId8"/>
    <p:sldId id="265" r:id="rId9"/>
    <p:sldId id="271" r:id="rId10"/>
    <p:sldId id="272" r:id="rId11"/>
    <p:sldId id="273" r:id="rId12"/>
    <p:sldId id="266" r:id="rId13"/>
    <p:sldId id="267" r:id="rId14"/>
    <p:sldId id="268" r:id="rId15"/>
    <p:sldId id="269" r:id="rId16"/>
    <p:sldId id="270" r:id="rId17"/>
    <p:sldId id="262" r:id="rId18"/>
  </p:sldIdLst>
  <p:sldSz cx="12192000" cy="6858000"/>
  <p:notesSz cx="6858000" cy="9144000"/>
  <p:defaultTextStyle>
    <a:defPPr lvl="0">
      <a:defRPr lang="es-CO"/>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C56683-9B47-F74F-3874-2FD7F5F67656}" v="193" dt="2023-04-11T09:57:56.219"/>
    <p1510:client id="{E80A3B70-4BFE-4D55-AC81-DAD1614BF1AD}" v="377" dt="2023-04-12T15:06:47.7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65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0.png>
</file>

<file path=ppt/media/image11.png>
</file>

<file path=ppt/media/image2.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13/12/2023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2</a:t>
            </a:fld>
            <a:endParaRPr lang="es-CO"/>
          </a:p>
        </p:txBody>
      </p:sp>
    </p:spTree>
    <p:extLst>
      <p:ext uri="{BB962C8B-B14F-4D97-AF65-F5344CB8AC3E}">
        <p14:creationId xmlns:p14="http://schemas.microsoft.com/office/powerpoint/2010/main" val="36085203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13/12/2023</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13/12/2023</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hyperlink" Target="https://soysena-my.sharepoint.com/:t:/g/personal/jagualdron4_soy_sena_edu_co/ETX9EeTLf7JPszw0hXM9D3ABLtDWVOL9XekEsUwftCHD2Q?e=Y9alX2" TargetMode="Externa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hyperlink" Target="https://docs.google.com/document/d/1FEdTaTUvjy8YqXqLj1k0ZxdF4S6Oloaf/edit?usp=sharing&amp;ouid=106404031230836045745&amp;rtpof=true&amp;sd=true" TargetMode="Externa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1189384" y="2450237"/>
            <a:ext cx="9903487" cy="3293209"/>
          </a:xfrm>
          <a:prstGeom prst="rect">
            <a:avLst/>
          </a:prstGeom>
          <a:noFill/>
        </p:spPr>
        <p:txBody>
          <a:bodyPr wrap="square" lIns="91440" tIns="45720" rIns="91440" bIns="45720" rtlCol="0" anchor="t">
            <a:spAutoFit/>
          </a:bodyPr>
          <a:lstStyle/>
          <a:p>
            <a:pPr algn="r"/>
            <a:r>
              <a:rPr lang="es-ES" sz="3600" b="1" dirty="0" smtClean="0">
                <a:solidFill>
                  <a:srgbClr val="3F3F3F"/>
                </a:solidFill>
                <a:latin typeface="Arial" panose="020B0604020202020204" pitchFamily="34" charset="0"/>
                <a:cs typeface="Arial" panose="020B0604020202020204" pitchFamily="34" charset="0"/>
              </a:rPr>
              <a:t>SISTEMA DE GESTIÓN DE INVENTARIOS  SEACH</a:t>
            </a:r>
          </a:p>
          <a:p>
            <a:endParaRPr lang="es-ES" sz="2000" b="1" dirty="0">
              <a:solidFill>
                <a:srgbClr val="3F3F3F"/>
              </a:solidFill>
              <a:latin typeface="Arial" panose="020B0604020202020204" pitchFamily="34" charset="0"/>
              <a:cs typeface="Arial" panose="020B0604020202020204" pitchFamily="34" charset="0"/>
            </a:endParaRPr>
          </a:p>
          <a:p>
            <a:endParaRPr lang="es-ES" sz="2000" b="1" dirty="0" smtClean="0">
              <a:solidFill>
                <a:srgbClr val="3F3F3F"/>
              </a:solidFill>
              <a:latin typeface="Arial" panose="020B0604020202020204" pitchFamily="34" charset="0"/>
              <a:cs typeface="Arial" panose="020B0604020202020204" pitchFamily="34" charset="0"/>
            </a:endParaRPr>
          </a:p>
          <a:p>
            <a:r>
              <a:rPr lang="es-ES" sz="1600" dirty="0">
                <a:solidFill>
                  <a:srgbClr val="000000"/>
                </a:solidFill>
                <a:latin typeface="Arial" panose="020B0604020202020204" pitchFamily="34" charset="0"/>
                <a:cs typeface="Arial" panose="020B0604020202020204" pitchFamily="34" charset="0"/>
              </a:rPr>
              <a:t>Cristian Andrés Cardona</a:t>
            </a:r>
            <a:endParaRPr lang="es-ES" sz="1600" dirty="0" smtClean="0">
              <a:solidFill>
                <a:srgbClr val="000000"/>
              </a:solidFill>
              <a:latin typeface="Arial" panose="020B0604020202020204" pitchFamily="34" charset="0"/>
              <a:cs typeface="Arial" panose="020B0604020202020204" pitchFamily="34" charset="0"/>
            </a:endParaRPr>
          </a:p>
          <a:p>
            <a:r>
              <a:rPr lang="es-ES" sz="1600" dirty="0" smtClean="0">
                <a:solidFill>
                  <a:srgbClr val="000000"/>
                </a:solidFill>
                <a:latin typeface="Arial" panose="020B0604020202020204" pitchFamily="34" charset="0"/>
                <a:cs typeface="Arial" panose="020B0604020202020204" pitchFamily="34" charset="0"/>
              </a:rPr>
              <a:t>Erick </a:t>
            </a:r>
            <a:r>
              <a:rPr lang="es-ES" sz="1600" dirty="0">
                <a:solidFill>
                  <a:srgbClr val="000000"/>
                </a:solidFill>
                <a:latin typeface="Arial" panose="020B0604020202020204" pitchFamily="34" charset="0"/>
                <a:cs typeface="Arial" panose="020B0604020202020204" pitchFamily="34" charset="0"/>
              </a:rPr>
              <a:t>Santiago Rodríguez </a:t>
            </a:r>
            <a:r>
              <a:rPr lang="es-ES" sz="1600" dirty="0" smtClean="0">
                <a:solidFill>
                  <a:srgbClr val="000000"/>
                </a:solidFill>
                <a:latin typeface="Arial" panose="020B0604020202020204" pitchFamily="34" charset="0"/>
                <a:cs typeface="Arial" panose="020B0604020202020204" pitchFamily="34" charset="0"/>
              </a:rPr>
              <a:t>Molina</a:t>
            </a:r>
          </a:p>
          <a:p>
            <a:r>
              <a:rPr lang="es-ES" sz="1600" dirty="0" smtClean="0">
                <a:solidFill>
                  <a:srgbClr val="000000"/>
                </a:solidFill>
                <a:latin typeface="Arial" panose="020B0604020202020204" pitchFamily="34" charset="0"/>
                <a:ea typeface="+mn-lt"/>
                <a:cs typeface="Arial" panose="020B0604020202020204" pitchFamily="34" charset="0"/>
              </a:rPr>
              <a:t>Ingrid Tatiana Gamez Huertas</a:t>
            </a:r>
            <a:endParaRPr lang="en-US" sz="1600" dirty="0">
              <a:latin typeface="Arial" panose="020B0604020202020204" pitchFamily="34" charset="0"/>
              <a:ea typeface="+mn-lt"/>
              <a:cs typeface="Arial" panose="020B0604020202020204" pitchFamily="34" charset="0"/>
            </a:endParaRPr>
          </a:p>
          <a:p>
            <a:r>
              <a:rPr lang="es-ES" sz="1600" dirty="0">
                <a:solidFill>
                  <a:srgbClr val="000000"/>
                </a:solidFill>
                <a:latin typeface="Arial" panose="020B0604020202020204" pitchFamily="34" charset="0"/>
                <a:cs typeface="Arial" panose="020B0604020202020204" pitchFamily="34" charset="0"/>
              </a:rPr>
              <a:t>Jhonny Alejandro </a:t>
            </a:r>
            <a:r>
              <a:rPr lang="es-ES" sz="1600" dirty="0" smtClean="0">
                <a:solidFill>
                  <a:srgbClr val="000000"/>
                </a:solidFill>
                <a:latin typeface="Arial" panose="020B0604020202020204" pitchFamily="34" charset="0"/>
                <a:cs typeface="Arial" panose="020B0604020202020204" pitchFamily="34" charset="0"/>
              </a:rPr>
              <a:t>Gualdrón </a:t>
            </a:r>
            <a:r>
              <a:rPr lang="es-ES" sz="1600" dirty="0">
                <a:solidFill>
                  <a:srgbClr val="000000"/>
                </a:solidFill>
                <a:latin typeface="Arial" panose="020B0604020202020204" pitchFamily="34" charset="0"/>
                <a:cs typeface="Arial" panose="020B0604020202020204" pitchFamily="34" charset="0"/>
              </a:rPr>
              <a:t>Vargas</a:t>
            </a:r>
            <a:endParaRPr lang="en-US" sz="1600" dirty="0">
              <a:latin typeface="Arial" panose="020B0604020202020204" pitchFamily="34" charset="0"/>
              <a:ea typeface="+mn-lt"/>
              <a:cs typeface="Arial" panose="020B0604020202020204" pitchFamily="34" charset="0"/>
            </a:endParaRPr>
          </a:p>
          <a:p>
            <a:r>
              <a:rPr lang="es-ES" sz="1600" dirty="0">
                <a:solidFill>
                  <a:srgbClr val="000000"/>
                </a:solidFill>
                <a:latin typeface="Arial" panose="020B0604020202020204" pitchFamily="34" charset="0"/>
                <a:cs typeface="Arial" panose="020B0604020202020204" pitchFamily="34" charset="0"/>
              </a:rPr>
              <a:t>Juan Sebastián </a:t>
            </a:r>
            <a:r>
              <a:rPr lang="es-ES" sz="1600" dirty="0" smtClean="0">
                <a:solidFill>
                  <a:srgbClr val="000000"/>
                </a:solidFill>
                <a:latin typeface="Arial" panose="020B0604020202020204" pitchFamily="34" charset="0"/>
                <a:cs typeface="Arial" panose="020B0604020202020204" pitchFamily="34" charset="0"/>
              </a:rPr>
              <a:t>Díaz López</a:t>
            </a:r>
          </a:p>
          <a:p>
            <a:r>
              <a:rPr lang="es-ES" sz="1600" dirty="0" smtClean="0">
                <a:solidFill>
                  <a:srgbClr val="000000"/>
                </a:solidFill>
                <a:latin typeface="Arial" panose="020B0604020202020204" pitchFamily="34" charset="0"/>
                <a:cs typeface="Arial" panose="020B0604020202020204" pitchFamily="34" charset="0"/>
              </a:rPr>
              <a:t> </a:t>
            </a:r>
            <a:endParaRPr lang="es-E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2800" b="1" dirty="0">
                <a:solidFill>
                  <a:schemeClr val="bg1"/>
                </a:solidFill>
                <a:latin typeface="Calibri"/>
                <a:cs typeface="Calibri"/>
              </a:rPr>
              <a:t>Base de Datos </a:t>
            </a:r>
            <a:endParaRPr lang="es-ES" dirty="0">
              <a:solidFill>
                <a:schemeClr val="bg1"/>
              </a:solidFill>
            </a:endParaRPr>
          </a:p>
        </p:txBody>
      </p:sp>
      <p:pic>
        <p:nvPicPr>
          <p:cNvPr id="5" name="Imagen 4"/>
          <p:cNvPicPr>
            <a:picLocks noChangeAspect="1"/>
          </p:cNvPicPr>
          <p:nvPr/>
        </p:nvPicPr>
        <p:blipFill>
          <a:blip r:embed="rId2"/>
          <a:stretch>
            <a:fillRect/>
          </a:stretch>
        </p:blipFill>
        <p:spPr>
          <a:xfrm>
            <a:off x="862423" y="1105772"/>
            <a:ext cx="10109413" cy="5599827"/>
          </a:xfrm>
          <a:prstGeom prst="rect">
            <a:avLst/>
          </a:prstGeom>
        </p:spPr>
      </p:pic>
    </p:spTree>
    <p:extLst>
      <p:ext uri="{BB962C8B-B14F-4D97-AF65-F5344CB8AC3E}">
        <p14:creationId xmlns:p14="http://schemas.microsoft.com/office/powerpoint/2010/main" val="1792391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2800" b="1" dirty="0">
                <a:solidFill>
                  <a:schemeClr val="bg1"/>
                </a:solidFill>
                <a:latin typeface="Calibri"/>
                <a:cs typeface="Calibri"/>
              </a:rPr>
              <a:t>Base de Datos </a:t>
            </a:r>
            <a:endParaRPr lang="es-ES" dirty="0">
              <a:solidFill>
                <a:schemeClr val="bg1"/>
              </a:solidFill>
            </a:endParaRPr>
          </a:p>
        </p:txBody>
      </p:sp>
      <p:pic>
        <p:nvPicPr>
          <p:cNvPr id="4" name="Imagen 4" descr="Interfaz de usuario gráfica, Texto, Aplicación, Correo electrónico&#10;&#10;Descripción generada automáticamente">
            <a:extLst>
              <a:ext uri="{FF2B5EF4-FFF2-40B4-BE49-F238E27FC236}">
                <a16:creationId xmlns:a16="http://schemas.microsoft.com/office/drawing/2014/main" id="{5CBAE0C9-8CED-E462-0924-AF518C26069A}"/>
              </a:ext>
            </a:extLst>
          </p:cNvPr>
          <p:cNvPicPr>
            <a:picLocks noChangeAspect="1"/>
          </p:cNvPicPr>
          <p:nvPr/>
        </p:nvPicPr>
        <p:blipFill rotWithShape="1">
          <a:blip r:embed="rId2"/>
          <a:srcRect l="12033" t="6358" r="18848" b="30347"/>
          <a:stretch/>
        </p:blipFill>
        <p:spPr>
          <a:xfrm>
            <a:off x="1034472" y="1231611"/>
            <a:ext cx="9937363" cy="5067589"/>
          </a:xfrm>
          <a:prstGeom prst="rect">
            <a:avLst/>
          </a:prstGeom>
        </p:spPr>
      </p:pic>
    </p:spTree>
    <p:extLst>
      <p:ext uri="{BB962C8B-B14F-4D97-AF65-F5344CB8AC3E}">
        <p14:creationId xmlns:p14="http://schemas.microsoft.com/office/powerpoint/2010/main" val="34463033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2800" b="1" dirty="0">
                <a:solidFill>
                  <a:schemeClr val="bg1"/>
                </a:solidFill>
                <a:latin typeface="Calibri"/>
                <a:cs typeface="Calibri"/>
              </a:rPr>
              <a:t>Consultas </a:t>
            </a:r>
            <a:r>
              <a:rPr lang="es-ES" sz="2800" b="1" dirty="0" err="1">
                <a:solidFill>
                  <a:schemeClr val="bg1"/>
                </a:solidFill>
                <a:latin typeface="Calibri"/>
                <a:cs typeface="Calibri"/>
              </a:rPr>
              <a:t>inner</a:t>
            </a:r>
            <a:r>
              <a:rPr lang="es-ES" sz="2800" b="1" dirty="0">
                <a:solidFill>
                  <a:schemeClr val="bg1"/>
                </a:solidFill>
                <a:latin typeface="Calibri"/>
                <a:cs typeface="Calibri"/>
              </a:rPr>
              <a:t> </a:t>
            </a:r>
            <a:r>
              <a:rPr lang="es-ES" sz="2800" b="1" dirty="0" err="1">
                <a:solidFill>
                  <a:schemeClr val="bg1"/>
                </a:solidFill>
                <a:latin typeface="Calibri"/>
                <a:cs typeface="Calibri"/>
              </a:rPr>
              <a:t>joins</a:t>
            </a:r>
            <a:r>
              <a:rPr lang="es-ES" sz="2800" b="1" dirty="0">
                <a:solidFill>
                  <a:schemeClr val="bg1"/>
                </a:solidFill>
                <a:latin typeface="Calibri"/>
                <a:cs typeface="Calibri"/>
              </a:rPr>
              <a:t/>
            </a:r>
            <a:br>
              <a:rPr lang="es-ES" sz="2800" b="1" dirty="0">
                <a:solidFill>
                  <a:schemeClr val="bg1"/>
                </a:solidFill>
                <a:latin typeface="Calibri"/>
                <a:cs typeface="Calibri"/>
              </a:rPr>
            </a:br>
            <a:endParaRPr lang="es-ES" dirty="0">
              <a:solidFill>
                <a:schemeClr val="bg1"/>
              </a:solidFill>
            </a:endParaRPr>
          </a:p>
        </p:txBody>
      </p:sp>
      <p:sp>
        <p:nvSpPr>
          <p:cNvPr id="6" name="Google Shape;101;p8">
            <a:extLst>
              <a:ext uri="{FF2B5EF4-FFF2-40B4-BE49-F238E27FC236}">
                <a16:creationId xmlns:a16="http://schemas.microsoft.com/office/drawing/2014/main" id="{A2144E67-5E23-5ABB-3748-ECDA8F1B3DAB}"/>
              </a:ext>
            </a:extLst>
          </p:cNvPr>
          <p:cNvSpPr txBox="1"/>
          <p:nvPr/>
        </p:nvSpPr>
        <p:spPr>
          <a:xfrm>
            <a:off x="144441" y="1437207"/>
            <a:ext cx="10818327" cy="509367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ES" sz="1100" dirty="0" err="1">
                <a:latin typeface="Consolas"/>
              </a:rPr>
              <a:t>MariaDB</a:t>
            </a:r>
            <a:r>
              <a:rPr lang="es-ES" sz="1100" dirty="0">
                <a:latin typeface="Consolas"/>
              </a:rPr>
              <a:t> [search21]&gt; SELECT ALL * FROM persona;
+------------+---------+-------------+--------------+---------------+----------------+------------+---------------+---------------+----------------+
| </a:t>
            </a:r>
            <a:r>
              <a:rPr lang="es-ES" sz="1100" dirty="0" err="1">
                <a:latin typeface="Consolas"/>
              </a:rPr>
              <a:t>Num_id</a:t>
            </a:r>
            <a:r>
              <a:rPr lang="es-ES" sz="1100" dirty="0">
                <a:latin typeface="Consolas"/>
              </a:rPr>
              <a:t>     | </a:t>
            </a:r>
            <a:r>
              <a:rPr lang="es-ES" sz="1100" dirty="0" err="1">
                <a:latin typeface="Consolas"/>
              </a:rPr>
              <a:t>Tipo_id</a:t>
            </a:r>
            <a:r>
              <a:rPr lang="es-ES" sz="1100" dirty="0">
                <a:latin typeface="Consolas"/>
              </a:rPr>
              <a:t> | </a:t>
            </a:r>
            <a:r>
              <a:rPr lang="es-ES" sz="1100" dirty="0" err="1">
                <a:latin typeface="Consolas"/>
              </a:rPr>
              <a:t>Prim_Nombre</a:t>
            </a:r>
            <a:r>
              <a:rPr lang="es-ES" sz="1100" dirty="0">
                <a:latin typeface="Consolas"/>
              </a:rPr>
              <a:t> | </a:t>
            </a:r>
            <a:r>
              <a:rPr lang="es-ES" sz="1100" dirty="0" err="1">
                <a:latin typeface="Consolas"/>
              </a:rPr>
              <a:t>Segun_Nombre</a:t>
            </a:r>
            <a:r>
              <a:rPr lang="es-ES" sz="1100" dirty="0">
                <a:latin typeface="Consolas"/>
              </a:rPr>
              <a:t> | </a:t>
            </a:r>
            <a:r>
              <a:rPr lang="es-ES" sz="1100" dirty="0" err="1">
                <a:latin typeface="Consolas"/>
              </a:rPr>
              <a:t>Prim_Apellido</a:t>
            </a:r>
            <a:r>
              <a:rPr lang="es-ES" sz="1100" dirty="0">
                <a:latin typeface="Consolas"/>
              </a:rPr>
              <a:t> | </a:t>
            </a:r>
            <a:r>
              <a:rPr lang="es-ES" sz="1100" dirty="0" err="1">
                <a:latin typeface="Consolas"/>
              </a:rPr>
              <a:t>Segun_Apellido</a:t>
            </a:r>
            <a:r>
              <a:rPr lang="es-ES" sz="1100" dirty="0">
                <a:latin typeface="Consolas"/>
              </a:rPr>
              <a:t> | </a:t>
            </a:r>
            <a:r>
              <a:rPr lang="es-ES" sz="1100" dirty="0" err="1">
                <a:latin typeface="Consolas"/>
              </a:rPr>
              <a:t>Telefono</a:t>
            </a:r>
            <a:r>
              <a:rPr lang="es-ES" sz="1100" dirty="0">
                <a:latin typeface="Consolas"/>
              </a:rPr>
              <a:t>   | </a:t>
            </a:r>
            <a:r>
              <a:rPr lang="es-ES" sz="1100" dirty="0" err="1">
                <a:latin typeface="Consolas"/>
              </a:rPr>
              <a:t>Direccion</a:t>
            </a:r>
            <a:r>
              <a:rPr lang="es-ES" sz="1100" dirty="0">
                <a:latin typeface="Consolas"/>
              </a:rPr>
              <a:t>     | </a:t>
            </a:r>
            <a:r>
              <a:rPr lang="es-ES" sz="1100" dirty="0" err="1">
                <a:latin typeface="Consolas"/>
              </a:rPr>
              <a:t>Nom_Usuario</a:t>
            </a:r>
            <a:r>
              <a:rPr lang="es-ES" sz="1100" dirty="0">
                <a:latin typeface="Consolas"/>
              </a:rPr>
              <a:t>   | </a:t>
            </a:r>
            <a:r>
              <a:rPr lang="es-ES" sz="1100" dirty="0" err="1">
                <a:latin typeface="Consolas"/>
              </a:rPr>
              <a:t>Contra_Usuario</a:t>
            </a:r>
            <a:r>
              <a:rPr lang="es-ES" sz="1100" dirty="0">
                <a:latin typeface="Consolas"/>
              </a:rPr>
              <a:t> |
+------------+---------+-------------+--------------+---------------+----------------+------------+---------------+---------------+----------------+
| 1022569842 | CC      | Erick       | Santiago     | </a:t>
            </a:r>
            <a:r>
              <a:rPr lang="es-ES" sz="1100" dirty="0" err="1">
                <a:latin typeface="Consolas"/>
              </a:rPr>
              <a:t>Rodriguez</a:t>
            </a:r>
            <a:r>
              <a:rPr lang="es-ES" sz="1100" dirty="0">
                <a:latin typeface="Consolas"/>
              </a:rPr>
              <a:t>     | Molina         |  311524669 | </a:t>
            </a:r>
            <a:r>
              <a:rPr lang="es-ES" sz="1100" dirty="0" err="1">
                <a:latin typeface="Consolas"/>
              </a:rPr>
              <a:t>kra</a:t>
            </a:r>
            <a:r>
              <a:rPr lang="es-ES" sz="1100" dirty="0">
                <a:latin typeface="Consolas"/>
              </a:rPr>
              <a:t> 4 5-89    | Erick_santi32 | </a:t>
            </a:r>
            <a:r>
              <a:rPr lang="es-ES" sz="1100" dirty="0" err="1">
                <a:latin typeface="Consolas"/>
              </a:rPr>
              <a:t>password</a:t>
            </a:r>
            <a:r>
              <a:rPr lang="es-ES" sz="1100" dirty="0">
                <a:latin typeface="Consolas"/>
              </a:rPr>
              <a:t>       |
| 1022924893 | CC      | Juan        | </a:t>
            </a:r>
            <a:r>
              <a:rPr lang="es-ES" sz="1100" dirty="0" err="1">
                <a:latin typeface="Consolas"/>
              </a:rPr>
              <a:t>Sebastian</a:t>
            </a:r>
            <a:r>
              <a:rPr lang="es-ES" sz="1100" dirty="0">
                <a:latin typeface="Consolas"/>
              </a:rPr>
              <a:t>    | </a:t>
            </a:r>
            <a:r>
              <a:rPr lang="es-ES" sz="1100" dirty="0" err="1">
                <a:latin typeface="Consolas"/>
              </a:rPr>
              <a:t>Diaz</a:t>
            </a:r>
            <a:r>
              <a:rPr lang="es-ES" sz="1100" dirty="0">
                <a:latin typeface="Consolas"/>
              </a:rPr>
              <a:t>          | </a:t>
            </a:r>
            <a:r>
              <a:rPr lang="es-ES" sz="1100" dirty="0" err="1">
                <a:latin typeface="Consolas"/>
              </a:rPr>
              <a:t>Lopez</a:t>
            </a:r>
            <a:r>
              <a:rPr lang="es-ES" sz="1100" dirty="0">
                <a:latin typeface="Consolas"/>
              </a:rPr>
              <a:t>          | 2147483647 | </a:t>
            </a:r>
            <a:r>
              <a:rPr lang="es-ES" sz="1100" dirty="0" err="1">
                <a:latin typeface="Consolas"/>
              </a:rPr>
              <a:t>kra</a:t>
            </a:r>
            <a:r>
              <a:rPr lang="es-ES" sz="1100" dirty="0">
                <a:latin typeface="Consolas"/>
              </a:rPr>
              <a:t> 4 136a 80 | Juanse10      | Contraseño     |
| 1023568498 | CC      | Cristian    | </a:t>
            </a:r>
            <a:r>
              <a:rPr lang="es-ES" sz="1100" dirty="0" err="1">
                <a:latin typeface="Consolas"/>
              </a:rPr>
              <a:t>Andres</a:t>
            </a:r>
            <a:r>
              <a:rPr lang="es-ES" sz="1100" dirty="0">
                <a:latin typeface="Consolas"/>
              </a:rPr>
              <a:t>       | Cardona       | </a:t>
            </a:r>
            <a:r>
              <a:rPr lang="es-ES" sz="1100" dirty="0" err="1">
                <a:latin typeface="Consolas"/>
              </a:rPr>
              <a:t>Giron</a:t>
            </a:r>
            <a:r>
              <a:rPr lang="es-ES" sz="1100" dirty="0">
                <a:latin typeface="Consolas"/>
              </a:rPr>
              <a:t>          | 2147483647 | </a:t>
            </a:r>
            <a:r>
              <a:rPr lang="es-ES" sz="1100" dirty="0" err="1">
                <a:latin typeface="Consolas"/>
              </a:rPr>
              <a:t>kr</a:t>
            </a:r>
            <a:r>
              <a:rPr lang="es-ES" sz="1100" dirty="0">
                <a:latin typeface="Consolas"/>
              </a:rPr>
              <a:t> 32 25-6    | </a:t>
            </a:r>
            <a:r>
              <a:rPr lang="es-ES" sz="1100" dirty="0" err="1">
                <a:latin typeface="Consolas"/>
              </a:rPr>
              <a:t>CristianCar</a:t>
            </a:r>
            <a:r>
              <a:rPr lang="es-ES" sz="1100" dirty="0">
                <a:latin typeface="Consolas"/>
              </a:rPr>
              <a:t>   | cardona12345   |
| 1598763542 | CC      | Jhonny      | Alejando     | </a:t>
            </a:r>
            <a:r>
              <a:rPr lang="es-ES" sz="1100" dirty="0" err="1">
                <a:latin typeface="Consolas"/>
              </a:rPr>
              <a:t>Gualdron</a:t>
            </a:r>
            <a:r>
              <a:rPr lang="es-ES" sz="1100" dirty="0">
                <a:latin typeface="Consolas"/>
              </a:rPr>
              <a:t>      | Vargas         | 2147483647 | </a:t>
            </a:r>
            <a:r>
              <a:rPr lang="es-ES" sz="1100" dirty="0" err="1">
                <a:latin typeface="Consolas"/>
              </a:rPr>
              <a:t>kra</a:t>
            </a:r>
            <a:r>
              <a:rPr lang="es-ES" sz="1100" dirty="0">
                <a:latin typeface="Consolas"/>
              </a:rPr>
              <a:t> 5 5-63    | Jhonnyg2      | contraseña     |
+------------+---------+-------------+--------------+---------------+----------------+------------+---------------+---------------+----------------+
</a:t>
            </a:r>
            <a:r>
              <a:rPr lang="es-ES" sz="1100" dirty="0" err="1">
                <a:latin typeface="Consolas"/>
              </a:rPr>
              <a:t>MariaDB</a:t>
            </a:r>
            <a:r>
              <a:rPr lang="es-ES" sz="1100" dirty="0">
                <a:latin typeface="Consolas"/>
              </a:rPr>
              <a:t> [search21]&gt;  SELECT ALL * FROM lote;
+---------+------------------+---------------+-------------+
| </a:t>
            </a:r>
            <a:r>
              <a:rPr lang="es-ES" sz="1100" dirty="0" err="1">
                <a:latin typeface="Consolas"/>
              </a:rPr>
              <a:t>Id_lote</a:t>
            </a:r>
            <a:r>
              <a:rPr lang="es-ES" sz="1100" dirty="0">
                <a:latin typeface="Consolas"/>
              </a:rPr>
              <a:t> | </a:t>
            </a:r>
            <a:r>
              <a:rPr lang="es-ES" sz="1100" dirty="0" err="1">
                <a:latin typeface="Consolas"/>
              </a:rPr>
              <a:t>Fecha_Vencimento</a:t>
            </a:r>
            <a:r>
              <a:rPr lang="es-ES" sz="1100" dirty="0">
                <a:latin typeface="Consolas"/>
              </a:rPr>
              <a:t> | </a:t>
            </a:r>
            <a:r>
              <a:rPr lang="es-ES" sz="1100" dirty="0" err="1">
                <a:latin typeface="Consolas"/>
              </a:rPr>
              <a:t>Cantidad_lote</a:t>
            </a:r>
            <a:r>
              <a:rPr lang="es-ES" sz="1100" dirty="0">
                <a:latin typeface="Consolas"/>
              </a:rPr>
              <a:t> | </a:t>
            </a:r>
            <a:r>
              <a:rPr lang="es-ES" sz="1100" dirty="0" err="1">
                <a:latin typeface="Consolas"/>
              </a:rPr>
              <a:t>Id_ingresar</a:t>
            </a:r>
            <a:r>
              <a:rPr lang="es-ES" sz="1100" dirty="0">
                <a:latin typeface="Consolas"/>
              </a:rPr>
              <a:t> |
+---------+------------------+---------------+-------------+
|     123 | 2025-03-14       |            90 |           1 |
|     213 | 2027-12-16       |            28 |           2 |
|     345 | 2031-05-29       |            65 |           3 |
|     543 | 2032-05-18       |            45 |           4 |
|     987 | 2026-06-18       |            32 |           5 |
+---------+------------------+---------------+-------------+
5 </a:t>
            </a:r>
            <a:r>
              <a:rPr lang="es-ES" sz="1100" dirty="0" err="1">
                <a:latin typeface="Consolas"/>
              </a:rPr>
              <a:t>rows</a:t>
            </a:r>
            <a:r>
              <a:rPr lang="es-ES" sz="1100" dirty="0">
                <a:latin typeface="Consolas"/>
              </a:rPr>
              <a:t> in set (0.002 </a:t>
            </a:r>
            <a:r>
              <a:rPr lang="es-ES" sz="1100" dirty="0" err="1">
                <a:latin typeface="Consolas"/>
              </a:rPr>
              <a:t>sec</a:t>
            </a:r>
            <a:r>
              <a:rPr lang="es-ES" sz="1100" dirty="0">
                <a:latin typeface="Consolas"/>
              </a:rPr>
              <a:t>)</a:t>
            </a:r>
            <a:endParaRPr lang="es-ES" dirty="0"/>
          </a:p>
        </p:txBody>
      </p:sp>
    </p:spTree>
    <p:extLst>
      <p:ext uri="{BB962C8B-B14F-4D97-AF65-F5344CB8AC3E}">
        <p14:creationId xmlns:p14="http://schemas.microsoft.com/office/powerpoint/2010/main" val="26498193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2800" b="1" dirty="0">
                <a:solidFill>
                  <a:schemeClr val="bg1"/>
                </a:solidFill>
                <a:latin typeface="Calibri"/>
                <a:cs typeface="Calibri"/>
              </a:rPr>
              <a:t>Consultas </a:t>
            </a:r>
            <a:r>
              <a:rPr lang="es-ES" sz="2800" b="1" dirty="0" err="1">
                <a:solidFill>
                  <a:schemeClr val="bg1"/>
                </a:solidFill>
                <a:latin typeface="Calibri"/>
                <a:cs typeface="Calibri"/>
              </a:rPr>
              <a:t>inner</a:t>
            </a:r>
            <a:r>
              <a:rPr lang="es-ES" sz="2800" b="1" dirty="0">
                <a:solidFill>
                  <a:schemeClr val="bg1"/>
                </a:solidFill>
                <a:latin typeface="Calibri"/>
                <a:cs typeface="Calibri"/>
              </a:rPr>
              <a:t> </a:t>
            </a:r>
            <a:r>
              <a:rPr lang="es-ES" sz="2800" b="1" dirty="0" err="1">
                <a:solidFill>
                  <a:schemeClr val="bg1"/>
                </a:solidFill>
                <a:latin typeface="Calibri"/>
                <a:cs typeface="Calibri"/>
              </a:rPr>
              <a:t>joins</a:t>
            </a:r>
            <a:r>
              <a:rPr lang="es-ES" sz="2800" b="1" dirty="0">
                <a:solidFill>
                  <a:schemeClr val="bg1"/>
                </a:solidFill>
                <a:latin typeface="Calibri"/>
                <a:cs typeface="Calibri"/>
              </a:rPr>
              <a:t/>
            </a:r>
            <a:br>
              <a:rPr lang="es-ES" sz="2800" b="1" dirty="0">
                <a:solidFill>
                  <a:schemeClr val="bg1"/>
                </a:solidFill>
                <a:latin typeface="Calibri"/>
                <a:cs typeface="Calibri"/>
              </a:rPr>
            </a:br>
            <a:endParaRPr lang="es-ES" dirty="0">
              <a:solidFill>
                <a:schemeClr val="bg1"/>
              </a:solidFill>
            </a:endParaRPr>
          </a:p>
        </p:txBody>
      </p:sp>
      <p:sp>
        <p:nvSpPr>
          <p:cNvPr id="6" name="Google Shape;101;p8">
            <a:extLst>
              <a:ext uri="{FF2B5EF4-FFF2-40B4-BE49-F238E27FC236}">
                <a16:creationId xmlns:a16="http://schemas.microsoft.com/office/drawing/2014/main" id="{A2144E67-5E23-5ABB-3748-ECDA8F1B3DAB}"/>
              </a:ext>
            </a:extLst>
          </p:cNvPr>
          <p:cNvSpPr txBox="1"/>
          <p:nvPr/>
        </p:nvSpPr>
        <p:spPr>
          <a:xfrm>
            <a:off x="144441" y="1437207"/>
            <a:ext cx="10818327" cy="509367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ES" sz="1100" dirty="0">
                <a:latin typeface="Consolas"/>
              </a:rPr>
              <a:t>MariaDB [search21]&gt; 
 SELECT * FROM </a:t>
            </a:r>
            <a:r>
              <a:rPr lang="es-ES" sz="1100" dirty="0" err="1">
                <a:latin typeface="Consolas"/>
              </a:rPr>
              <a:t>detalle_salida</a:t>
            </a:r>
            <a:r>
              <a:rPr lang="es-ES" sz="1100" dirty="0">
                <a:latin typeface="Consolas"/>
              </a:rPr>
              <a:t> LEFT JOIN salida </a:t>
            </a:r>
            <a:r>
              <a:rPr lang="es-ES" sz="1100" dirty="0" err="1">
                <a:latin typeface="Consolas"/>
              </a:rPr>
              <a:t>on</a:t>
            </a:r>
            <a:r>
              <a:rPr lang="es-ES" sz="1100" dirty="0">
                <a:latin typeface="Consolas"/>
              </a:rPr>
              <a:t> </a:t>
            </a:r>
            <a:r>
              <a:rPr lang="es-ES" sz="1100" dirty="0" err="1">
                <a:latin typeface="Consolas"/>
              </a:rPr>
              <a:t>detalle_salida.salida</a:t>
            </a:r>
            <a:r>
              <a:rPr lang="es-ES" sz="1100" dirty="0">
                <a:latin typeface="Consolas"/>
              </a:rPr>
              <a:t> = </a:t>
            </a:r>
            <a:r>
              <a:rPr lang="es-ES" sz="1100" dirty="0" err="1">
                <a:latin typeface="Consolas"/>
              </a:rPr>
              <a:t>salida.detalle_salida</a:t>
            </a:r>
            <a:r>
              <a:rPr lang="es-ES" sz="1100" dirty="0">
                <a:latin typeface="Consolas"/>
              </a:rPr>
              <a:t>  WHERE </a:t>
            </a:r>
            <a:r>
              <a:rPr lang="es-ES" sz="1100" dirty="0" err="1">
                <a:latin typeface="Consolas"/>
              </a:rPr>
              <a:t>detalle_salida.salida</a:t>
            </a:r>
            <a:r>
              <a:rPr lang="es-ES" sz="1100" dirty="0">
                <a:latin typeface="Consolas"/>
              </a:rPr>
              <a:t>  </a:t>
            </a:r>
            <a:r>
              <a:rPr lang="es-ES" sz="1100" dirty="0" err="1">
                <a:latin typeface="Consolas"/>
              </a:rPr>
              <a:t>is</a:t>
            </a:r>
            <a:r>
              <a:rPr lang="es-ES" sz="1100" dirty="0">
                <a:latin typeface="Consolas"/>
              </a:rPr>
              <a:t> NULL;
+---------+------------------+---------------+-------------+
| </a:t>
            </a:r>
            <a:r>
              <a:rPr lang="es-ES" sz="1100" dirty="0" err="1">
                <a:latin typeface="Consolas"/>
              </a:rPr>
              <a:t>Cant_produc</a:t>
            </a:r>
            <a:r>
              <a:rPr lang="es-ES" sz="1100" dirty="0">
                <a:latin typeface="Consolas"/>
              </a:rPr>
              <a:t>| </a:t>
            </a:r>
            <a:r>
              <a:rPr lang="es-ES" sz="1100" dirty="0" err="1">
                <a:latin typeface="Consolas"/>
              </a:rPr>
              <a:t>Codigo_producto_FK</a:t>
            </a:r>
            <a:r>
              <a:rPr lang="es-ES" sz="1100" dirty="0">
                <a:latin typeface="Consolas"/>
              </a:rPr>
              <a:t>| </a:t>
            </a:r>
            <a:r>
              <a:rPr lang="es-ES" sz="1100" dirty="0" err="1">
                <a:latin typeface="Consolas"/>
              </a:rPr>
              <a:t>Id_salida_pk</a:t>
            </a:r>
            <a:r>
              <a:rPr lang="es-ES" sz="1100" dirty="0">
                <a:latin typeface="Consolas"/>
              </a:rPr>
              <a:t>| </a:t>
            </a:r>
            <a:r>
              <a:rPr lang="es-ES" sz="1100" dirty="0" err="1">
                <a:latin typeface="Consolas"/>
              </a:rPr>
              <a:t>Id_producto</a:t>
            </a:r>
            <a:r>
              <a:rPr lang="es-ES" sz="1100" dirty="0">
                <a:latin typeface="Consolas"/>
              </a:rPr>
              <a:t>|
+---------+------------------+---------------+-------------+
|     123 |   8765645        |            </a:t>
            </a:r>
            <a:r>
              <a:rPr lang="es-ES" sz="1100" dirty="0" err="1">
                <a:latin typeface="Consolas"/>
              </a:rPr>
              <a:t>Null</a:t>
            </a:r>
            <a:r>
              <a:rPr lang="es-ES" sz="1100" dirty="0">
                <a:latin typeface="Consolas"/>
              </a:rPr>
              <a:t>|        </a:t>
            </a:r>
            <a:r>
              <a:rPr lang="es-ES" sz="1100" dirty="0" err="1">
                <a:latin typeface="Consolas"/>
              </a:rPr>
              <a:t>Null</a:t>
            </a:r>
            <a:r>
              <a:rPr lang="es-ES" sz="1100" dirty="0">
                <a:latin typeface="Consolas"/>
              </a:rPr>
              <a:t>|
|     213 |   8768778        |            </a:t>
            </a:r>
            <a:r>
              <a:rPr lang="es-ES" sz="1100" dirty="0" err="1">
                <a:latin typeface="Consolas"/>
              </a:rPr>
              <a:t>Null</a:t>
            </a:r>
            <a:r>
              <a:rPr lang="es-ES" sz="1100" dirty="0">
                <a:latin typeface="Consolas"/>
              </a:rPr>
              <a:t>|        </a:t>
            </a:r>
            <a:r>
              <a:rPr lang="es-ES" sz="1100" dirty="0" err="1">
                <a:latin typeface="Consolas"/>
              </a:rPr>
              <a:t>Null</a:t>
            </a:r>
            <a:r>
              <a:rPr lang="es-ES" sz="1100" dirty="0">
                <a:latin typeface="Consolas"/>
              </a:rPr>
              <a:t>|
|     345 |   2087687        |            </a:t>
            </a:r>
            <a:r>
              <a:rPr lang="es-ES" sz="1100" dirty="0" err="1">
                <a:latin typeface="Consolas"/>
              </a:rPr>
              <a:t>Null</a:t>
            </a:r>
            <a:r>
              <a:rPr lang="es-ES" sz="1100" dirty="0">
                <a:latin typeface="Consolas"/>
              </a:rPr>
              <a:t>|        </a:t>
            </a:r>
            <a:r>
              <a:rPr lang="es-ES" sz="1100" dirty="0" err="1">
                <a:latin typeface="Consolas"/>
              </a:rPr>
              <a:t>Null</a:t>
            </a:r>
            <a:r>
              <a:rPr lang="es-ES" sz="1100" dirty="0">
                <a:latin typeface="Consolas"/>
              </a:rPr>
              <a:t>|
|     543 |   2876877        |            </a:t>
            </a:r>
            <a:r>
              <a:rPr lang="es-ES" sz="1100" dirty="0" err="1">
                <a:latin typeface="Consolas"/>
              </a:rPr>
              <a:t>Null</a:t>
            </a:r>
            <a:r>
              <a:rPr lang="es-ES" sz="1100" dirty="0">
                <a:latin typeface="Consolas"/>
              </a:rPr>
              <a:t>|        </a:t>
            </a:r>
            <a:r>
              <a:rPr lang="es-ES" sz="1100" dirty="0" err="1">
                <a:latin typeface="Consolas"/>
              </a:rPr>
              <a:t>Null</a:t>
            </a:r>
            <a:r>
              <a:rPr lang="es-ES" sz="1100" dirty="0">
                <a:latin typeface="Consolas"/>
              </a:rPr>
              <a:t>|
|     987 |   7687788        |            </a:t>
            </a:r>
            <a:r>
              <a:rPr lang="es-ES" sz="1100" dirty="0" err="1">
                <a:latin typeface="Consolas"/>
              </a:rPr>
              <a:t>Null</a:t>
            </a:r>
            <a:r>
              <a:rPr lang="es-ES" sz="1100" dirty="0">
                <a:latin typeface="Consolas"/>
              </a:rPr>
              <a:t>|        </a:t>
            </a:r>
            <a:r>
              <a:rPr lang="es-ES" sz="1100" dirty="0" err="1">
                <a:latin typeface="Consolas"/>
              </a:rPr>
              <a:t>Null</a:t>
            </a:r>
            <a:r>
              <a:rPr lang="es-ES" sz="1100" dirty="0">
                <a:latin typeface="Consolas"/>
              </a:rPr>
              <a:t>|
+---------+------------------+---------------+-------------+
</a:t>
            </a:r>
            <a:r>
              <a:rPr lang="en-US" dirty="0"/>
              <a:t/>
            </a:r>
            <a:br>
              <a:rPr lang="en-US" dirty="0"/>
            </a:br>
            <a:r>
              <a:rPr lang="es-ES" sz="1100" dirty="0">
                <a:latin typeface="Consolas"/>
              </a:rPr>
              <a:t>
</a:t>
            </a:r>
            <a:r>
              <a:rPr lang="es-ES" sz="1100" dirty="0"/>
              <a:t>+--------------------+</a:t>
            </a:r>
            <a:endParaRPr lang="es-ES" sz="1100" dirty="0">
              <a:latin typeface="Consolas"/>
            </a:endParaRPr>
          </a:p>
          <a:p>
            <a:r>
              <a:rPr lang="es-ES" sz="1100" dirty="0"/>
              <a:t>| </a:t>
            </a:r>
            <a:r>
              <a:rPr lang="es-ES" sz="1100" dirty="0" err="1"/>
              <a:t>Database</a:t>
            </a:r>
            <a:r>
              <a:rPr lang="es-ES" sz="1100" dirty="0"/>
              <a:t>           |</a:t>
            </a:r>
            <a:endParaRPr lang="es-ES" dirty="0"/>
          </a:p>
          <a:p>
            <a:r>
              <a:rPr lang="es-ES" sz="1100" dirty="0"/>
              <a:t>+--------------------+</a:t>
            </a:r>
            <a:endParaRPr lang="es-ES" dirty="0"/>
          </a:p>
          <a:p>
            <a:r>
              <a:rPr lang="es-ES" sz="1100" dirty="0"/>
              <a:t>| </a:t>
            </a:r>
            <a:r>
              <a:rPr lang="es-ES" sz="1100" dirty="0" err="1"/>
              <a:t>information_schema</a:t>
            </a:r>
            <a:r>
              <a:rPr lang="es-ES" sz="1100" dirty="0"/>
              <a:t> |</a:t>
            </a:r>
            <a:endParaRPr lang="es-ES" dirty="0"/>
          </a:p>
          <a:p>
            <a:r>
              <a:rPr lang="es-ES" sz="1100" dirty="0"/>
              <a:t>| libros             |</a:t>
            </a:r>
            <a:endParaRPr lang="es-ES" dirty="0"/>
          </a:p>
          <a:p>
            <a:r>
              <a:rPr lang="es-ES" sz="1100" dirty="0"/>
              <a:t>| </a:t>
            </a:r>
            <a:r>
              <a:rPr lang="es-ES" sz="1100" dirty="0" err="1"/>
              <a:t>mysql</a:t>
            </a:r>
            <a:r>
              <a:rPr lang="es-ES" sz="1100" dirty="0"/>
              <a:t>              |</a:t>
            </a:r>
            <a:endParaRPr lang="es-ES" dirty="0"/>
          </a:p>
          <a:p>
            <a:r>
              <a:rPr lang="es-ES" sz="1100" dirty="0"/>
              <a:t>| </a:t>
            </a:r>
            <a:r>
              <a:rPr lang="es-ES" sz="1100" dirty="0" err="1"/>
              <a:t>performance_schema</a:t>
            </a:r>
            <a:r>
              <a:rPr lang="es-ES" sz="1100" dirty="0"/>
              <a:t> |</a:t>
            </a:r>
            <a:endParaRPr lang="es-ES" dirty="0"/>
          </a:p>
          <a:p>
            <a:r>
              <a:rPr lang="es-ES" sz="1100" dirty="0"/>
              <a:t>| </a:t>
            </a:r>
            <a:r>
              <a:rPr lang="es-ES" sz="1100" dirty="0" err="1"/>
              <a:t>phpmyadmin</a:t>
            </a:r>
            <a:r>
              <a:rPr lang="es-ES" sz="1100" dirty="0"/>
              <a:t>         |</a:t>
            </a:r>
            <a:endParaRPr lang="es-ES" dirty="0"/>
          </a:p>
          <a:p>
            <a:r>
              <a:rPr lang="es-ES" sz="1100" dirty="0"/>
              <a:t>| proyectos          |</a:t>
            </a:r>
            <a:endParaRPr lang="es-ES" dirty="0"/>
          </a:p>
          <a:p>
            <a:r>
              <a:rPr lang="es-ES" sz="1100" dirty="0"/>
              <a:t>| search21           |</a:t>
            </a:r>
            <a:endParaRPr lang="es-ES" dirty="0"/>
          </a:p>
          <a:p>
            <a:r>
              <a:rPr lang="es-ES" sz="1100" dirty="0"/>
              <a:t>| tienda             |</a:t>
            </a:r>
            <a:endParaRPr lang="es-ES" dirty="0"/>
          </a:p>
          <a:p>
            <a:r>
              <a:rPr lang="es-ES" sz="1100" dirty="0"/>
              <a:t>+--------------------+</a:t>
            </a:r>
            <a:endParaRPr lang="es-ES" dirty="0"/>
          </a:p>
          <a:p>
            <a:r>
              <a:rPr lang="es-ES" sz="1100" dirty="0"/>
              <a:t>8 </a:t>
            </a:r>
            <a:r>
              <a:rPr lang="es-ES" sz="1100" dirty="0" err="1"/>
              <a:t>rows</a:t>
            </a:r>
            <a:r>
              <a:rPr lang="es-ES" sz="1100" dirty="0"/>
              <a:t> in set (0.022 </a:t>
            </a:r>
            <a:r>
              <a:rPr lang="es-ES" sz="1100" dirty="0" err="1"/>
              <a:t>sec</a:t>
            </a:r>
            <a:r>
              <a:rPr lang="es-ES" sz="1100" dirty="0"/>
              <a:t>)</a:t>
            </a:r>
            <a:endParaRPr lang="es-ES" dirty="0"/>
          </a:p>
          <a:p>
            <a:r>
              <a:rPr lang="es-ES" sz="1100" dirty="0">
                <a:latin typeface="Consolas"/>
              </a:rPr>
              <a:t/>
            </a:r>
            <a:br>
              <a:rPr lang="es-ES" sz="1100" dirty="0">
                <a:latin typeface="Consolas"/>
              </a:rPr>
            </a:br>
            <a:endParaRPr lang="es-ES" sz="1100" dirty="0">
              <a:latin typeface="Consolas"/>
            </a:endParaRPr>
          </a:p>
        </p:txBody>
      </p:sp>
    </p:spTree>
    <p:extLst>
      <p:ext uri="{BB962C8B-B14F-4D97-AF65-F5344CB8AC3E}">
        <p14:creationId xmlns:p14="http://schemas.microsoft.com/office/powerpoint/2010/main" val="3598966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2800" b="1" dirty="0">
                <a:solidFill>
                  <a:schemeClr val="bg1"/>
                </a:solidFill>
                <a:latin typeface="Calibri"/>
                <a:cs typeface="Calibri"/>
              </a:rPr>
              <a:t>Consultas </a:t>
            </a:r>
            <a:r>
              <a:rPr lang="es-ES" sz="2800" b="1" dirty="0" err="1">
                <a:solidFill>
                  <a:schemeClr val="bg1"/>
                </a:solidFill>
                <a:latin typeface="Calibri"/>
                <a:cs typeface="Calibri"/>
              </a:rPr>
              <a:t>inner</a:t>
            </a:r>
            <a:r>
              <a:rPr lang="es-ES" sz="2800" b="1" dirty="0">
                <a:solidFill>
                  <a:schemeClr val="bg1"/>
                </a:solidFill>
                <a:latin typeface="Calibri"/>
                <a:cs typeface="Calibri"/>
              </a:rPr>
              <a:t> </a:t>
            </a:r>
            <a:r>
              <a:rPr lang="es-ES" sz="2800" b="1" dirty="0" err="1">
                <a:solidFill>
                  <a:schemeClr val="bg1"/>
                </a:solidFill>
                <a:latin typeface="Calibri"/>
                <a:cs typeface="Calibri"/>
              </a:rPr>
              <a:t>joins</a:t>
            </a:r>
            <a:r>
              <a:rPr lang="es-ES" sz="2800" b="1" dirty="0">
                <a:solidFill>
                  <a:schemeClr val="bg1"/>
                </a:solidFill>
                <a:latin typeface="Calibri"/>
                <a:cs typeface="Calibri"/>
              </a:rPr>
              <a:t/>
            </a:r>
            <a:br>
              <a:rPr lang="es-ES" sz="2800" b="1" dirty="0">
                <a:solidFill>
                  <a:schemeClr val="bg1"/>
                </a:solidFill>
                <a:latin typeface="Calibri"/>
                <a:cs typeface="Calibri"/>
              </a:rPr>
            </a:br>
            <a:endParaRPr lang="es-ES" dirty="0">
              <a:solidFill>
                <a:schemeClr val="bg1"/>
              </a:solidFill>
            </a:endParaRPr>
          </a:p>
        </p:txBody>
      </p:sp>
      <p:sp>
        <p:nvSpPr>
          <p:cNvPr id="6" name="Google Shape;101;p8">
            <a:extLst>
              <a:ext uri="{FF2B5EF4-FFF2-40B4-BE49-F238E27FC236}">
                <a16:creationId xmlns:a16="http://schemas.microsoft.com/office/drawing/2014/main" id="{A2144E67-5E23-5ABB-3748-ECDA8F1B3DAB}"/>
              </a:ext>
            </a:extLst>
          </p:cNvPr>
          <p:cNvSpPr txBox="1"/>
          <p:nvPr/>
        </p:nvSpPr>
        <p:spPr>
          <a:xfrm>
            <a:off x="144441" y="1437207"/>
            <a:ext cx="10827187" cy="560150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ES" sz="1100" dirty="0" err="1"/>
              <a:t>MariaDB</a:t>
            </a:r>
            <a:r>
              <a:rPr lang="es-ES" sz="1100" dirty="0"/>
              <a:t> [(</a:t>
            </a:r>
            <a:r>
              <a:rPr lang="es-ES" sz="1100" dirty="0" err="1"/>
              <a:t>none</a:t>
            </a:r>
            <a:r>
              <a:rPr lang="es-ES" sz="1100" dirty="0"/>
              <a:t>)]&gt; CREATE DATABASE </a:t>
            </a:r>
            <a:r>
              <a:rPr lang="es-ES" sz="1100" dirty="0" err="1"/>
              <a:t>empresa_inventario</a:t>
            </a:r>
            <a:r>
              <a:rPr lang="es-ES" sz="1100" dirty="0"/>
              <a:t>;</a:t>
            </a:r>
            <a:endParaRPr lang="es-ES" dirty="0"/>
          </a:p>
          <a:p>
            <a:r>
              <a:rPr lang="es-ES" sz="1100" dirty="0"/>
              <a:t>ERROR 1007 (HY000): </a:t>
            </a:r>
            <a:r>
              <a:rPr lang="es-ES" sz="1100" dirty="0" err="1"/>
              <a:t>Can't</a:t>
            </a:r>
            <a:r>
              <a:rPr lang="es-ES" sz="1100" dirty="0"/>
              <a:t> </a:t>
            </a:r>
            <a:r>
              <a:rPr lang="es-ES" sz="1100" dirty="0" err="1"/>
              <a:t>create</a:t>
            </a:r>
            <a:r>
              <a:rPr lang="es-ES" sz="1100" dirty="0"/>
              <a:t> </a:t>
            </a:r>
            <a:r>
              <a:rPr lang="es-ES" sz="1100" dirty="0" err="1"/>
              <a:t>database</a:t>
            </a:r>
            <a:r>
              <a:rPr lang="es-ES" sz="1100" dirty="0"/>
              <a:t> '</a:t>
            </a:r>
            <a:r>
              <a:rPr lang="es-ES" sz="1100" dirty="0" err="1"/>
              <a:t>empresa_inventario</a:t>
            </a:r>
            <a:r>
              <a:rPr lang="es-ES" sz="1100" dirty="0"/>
              <a:t>'; </a:t>
            </a:r>
            <a:r>
              <a:rPr lang="es-ES" sz="1100" dirty="0" err="1"/>
              <a:t>database</a:t>
            </a:r>
            <a:r>
              <a:rPr lang="es-ES" sz="1100" dirty="0"/>
              <a:t> </a:t>
            </a:r>
            <a:r>
              <a:rPr lang="es-ES" sz="1100" dirty="0" err="1"/>
              <a:t>exists</a:t>
            </a:r>
            <a:endParaRPr lang="es-ES" sz="1100" dirty="0"/>
          </a:p>
          <a:p>
            <a:r>
              <a:rPr lang="es-ES" sz="1100" dirty="0" err="1"/>
              <a:t>MariaDB</a:t>
            </a:r>
            <a:r>
              <a:rPr lang="es-ES" sz="1100" dirty="0"/>
              <a:t> [(</a:t>
            </a:r>
            <a:r>
              <a:rPr lang="es-ES" sz="1100" dirty="0" err="1"/>
              <a:t>none</a:t>
            </a:r>
            <a:r>
              <a:rPr lang="es-ES" sz="1100" dirty="0"/>
              <a:t>)]&gt; USE </a:t>
            </a:r>
            <a:r>
              <a:rPr lang="es-ES" sz="1100" dirty="0" err="1"/>
              <a:t>empresa_inventario</a:t>
            </a:r>
            <a:r>
              <a:rPr lang="es-ES" sz="1100" dirty="0"/>
              <a:t>;</a:t>
            </a:r>
          </a:p>
          <a:p>
            <a:r>
              <a:rPr lang="es-ES" sz="1100" dirty="0" err="1"/>
              <a:t>Database</a:t>
            </a:r>
            <a:r>
              <a:rPr lang="es-ES" sz="1100" dirty="0"/>
              <a:t> </a:t>
            </a:r>
            <a:r>
              <a:rPr lang="es-ES" sz="1100" dirty="0" err="1"/>
              <a:t>changed</a:t>
            </a:r>
            <a:endParaRPr lang="es-ES" sz="1100" dirty="0"/>
          </a:p>
          <a:p>
            <a:r>
              <a:rPr lang="es-ES" sz="1100" dirty="0" err="1"/>
              <a:t>MariaDB</a:t>
            </a:r>
            <a:r>
              <a:rPr lang="es-ES" sz="1100" dirty="0"/>
              <a:t> [</a:t>
            </a:r>
            <a:r>
              <a:rPr lang="es-ES" sz="1100" dirty="0" err="1"/>
              <a:t>empresa_inventario</a:t>
            </a:r>
            <a:r>
              <a:rPr lang="es-ES" sz="1100" dirty="0"/>
              <a:t>]&gt;</a:t>
            </a:r>
          </a:p>
          <a:p>
            <a:r>
              <a:rPr lang="es-ES" sz="1100" dirty="0" err="1"/>
              <a:t>MariaDB</a:t>
            </a:r>
            <a:r>
              <a:rPr lang="es-ES" sz="1100" dirty="0"/>
              <a:t> [</a:t>
            </a:r>
            <a:r>
              <a:rPr lang="es-ES" sz="1100" dirty="0" err="1"/>
              <a:t>empresa_inventario</a:t>
            </a:r>
            <a:r>
              <a:rPr lang="es-ES" sz="1100" dirty="0"/>
              <a:t>]&gt; CREATE TABLE </a:t>
            </a:r>
            <a:r>
              <a:rPr lang="es-ES" sz="1100" dirty="0" err="1"/>
              <a:t>categorias</a:t>
            </a:r>
            <a:r>
              <a:rPr lang="es-ES" sz="1100" dirty="0"/>
              <a:t> (</a:t>
            </a:r>
          </a:p>
          <a:p>
            <a:r>
              <a:rPr lang="es-ES" sz="1100" dirty="0"/>
              <a:t>    -&gt;   id INT PRIMARY KEY,</a:t>
            </a:r>
          </a:p>
          <a:p>
            <a:r>
              <a:rPr lang="es-ES" sz="1100" dirty="0"/>
              <a:t>    -&gt;   nombre VARCHAR(50)</a:t>
            </a:r>
          </a:p>
          <a:p>
            <a:r>
              <a:rPr lang="es-ES" sz="1100" dirty="0"/>
              <a:t>    -&gt; );</a:t>
            </a:r>
          </a:p>
          <a:p>
            <a:r>
              <a:rPr lang="es-ES" sz="1100" dirty="0" err="1"/>
              <a:t>MariaDB</a:t>
            </a:r>
            <a:r>
              <a:rPr lang="es-ES" sz="1100" dirty="0"/>
              <a:t> [</a:t>
            </a:r>
            <a:r>
              <a:rPr lang="es-ES" sz="1100" dirty="0" err="1"/>
              <a:t>empresa_inventario</a:t>
            </a:r>
            <a:r>
              <a:rPr lang="es-ES" sz="1100" dirty="0"/>
              <a:t>]&gt;</a:t>
            </a:r>
          </a:p>
          <a:p>
            <a:r>
              <a:rPr lang="es-ES" sz="1100" dirty="0" err="1"/>
              <a:t>MariaDB</a:t>
            </a:r>
            <a:r>
              <a:rPr lang="es-ES" sz="1100" dirty="0"/>
              <a:t> [</a:t>
            </a:r>
            <a:r>
              <a:rPr lang="es-ES" sz="1100" dirty="0" err="1"/>
              <a:t>empresa_inventario</a:t>
            </a:r>
            <a:r>
              <a:rPr lang="es-ES" sz="1100" dirty="0"/>
              <a:t>]&gt; CREATE TABLE </a:t>
            </a:r>
            <a:r>
              <a:rPr lang="es-ES" sz="1100" dirty="0" err="1"/>
              <a:t>detalle_salida</a:t>
            </a:r>
            <a:r>
              <a:rPr lang="es-ES" sz="1100" dirty="0"/>
              <a:t> (</a:t>
            </a:r>
          </a:p>
          <a:p>
            <a:r>
              <a:rPr lang="es-ES" sz="1100" dirty="0"/>
              <a:t>    -&gt;   id INT PRIMARY KEY,</a:t>
            </a:r>
          </a:p>
          <a:p>
            <a:r>
              <a:rPr lang="es-ES" sz="1100" dirty="0"/>
              <a:t>    -&gt;   </a:t>
            </a:r>
            <a:r>
              <a:rPr lang="es-ES" sz="1100" dirty="0" err="1"/>
              <a:t>salida_id</a:t>
            </a:r>
            <a:r>
              <a:rPr lang="es-ES" sz="1100" dirty="0"/>
              <a:t> INT,</a:t>
            </a:r>
          </a:p>
          <a:p>
            <a:r>
              <a:rPr lang="es-ES" sz="1100" dirty="0"/>
              <a:t>    -&gt;   </a:t>
            </a:r>
            <a:r>
              <a:rPr lang="es-ES" sz="1100" dirty="0" err="1"/>
              <a:t>producto_id</a:t>
            </a:r>
            <a:r>
              <a:rPr lang="es-ES" sz="1100" dirty="0"/>
              <a:t> INT,</a:t>
            </a:r>
          </a:p>
          <a:p>
            <a:r>
              <a:rPr lang="es-ES" sz="1100" dirty="0"/>
              <a:t>    -&gt;   cantidad INT,</a:t>
            </a:r>
          </a:p>
          <a:p>
            <a:r>
              <a:rPr lang="es-ES" sz="1100" dirty="0"/>
              <a:t>    -&gt;   FOREIGN KEY (</a:t>
            </a:r>
            <a:r>
              <a:rPr lang="es-ES" sz="1100" dirty="0" err="1"/>
              <a:t>salida_id</a:t>
            </a:r>
            <a:r>
              <a:rPr lang="es-ES" sz="1100" dirty="0"/>
              <a:t>) REFERENCES salida(id),</a:t>
            </a:r>
          </a:p>
          <a:p>
            <a:r>
              <a:rPr lang="es-ES" sz="1100" dirty="0"/>
              <a:t>    -&gt;   FOREIGN KEY (</a:t>
            </a:r>
            <a:r>
              <a:rPr lang="es-ES" sz="1100" dirty="0" err="1"/>
              <a:t>producto_id</a:t>
            </a:r>
            <a:r>
              <a:rPr lang="es-ES" sz="1100" dirty="0"/>
              <a:t>) REFERENCES producto(id)</a:t>
            </a:r>
          </a:p>
          <a:p>
            <a:r>
              <a:rPr lang="es-ES" sz="1100" dirty="0"/>
              <a:t>    -&gt; );</a:t>
            </a:r>
          </a:p>
          <a:p>
            <a:r>
              <a:rPr lang="es-ES" sz="1100" dirty="0" err="1"/>
              <a:t>MariaDB</a:t>
            </a:r>
            <a:r>
              <a:rPr lang="es-ES" sz="1100" dirty="0"/>
              <a:t> [</a:t>
            </a:r>
            <a:r>
              <a:rPr lang="es-ES" sz="1100" dirty="0" err="1"/>
              <a:t>empresa_inventario</a:t>
            </a:r>
            <a:r>
              <a:rPr lang="es-ES" sz="1100" dirty="0"/>
              <a:t>]&gt;</a:t>
            </a:r>
          </a:p>
          <a:p>
            <a:r>
              <a:rPr lang="es-ES" sz="1100" dirty="0" err="1"/>
              <a:t>MariaDB</a:t>
            </a:r>
            <a:r>
              <a:rPr lang="es-ES" sz="1100" dirty="0"/>
              <a:t> [</a:t>
            </a:r>
            <a:r>
              <a:rPr lang="es-ES" sz="1100" dirty="0" err="1"/>
              <a:t>empresa_inventario</a:t>
            </a:r>
            <a:r>
              <a:rPr lang="es-ES" sz="1100" dirty="0"/>
              <a:t>]&gt; CREATE TABLE ingresar (</a:t>
            </a:r>
          </a:p>
          <a:p>
            <a:r>
              <a:rPr lang="es-ES" sz="1100" dirty="0"/>
              <a:t>    -&gt;   id INT PRIMARY KEY,</a:t>
            </a:r>
          </a:p>
          <a:p>
            <a:r>
              <a:rPr lang="es-ES" sz="1100" dirty="0"/>
              <a:t>    -&gt;   </a:t>
            </a:r>
            <a:r>
              <a:rPr lang="es-ES" sz="1100" dirty="0" err="1"/>
              <a:t>lote_id</a:t>
            </a:r>
            <a:r>
              <a:rPr lang="es-ES" sz="1100" dirty="0"/>
              <a:t> INT,</a:t>
            </a:r>
          </a:p>
          <a:p>
            <a:r>
              <a:rPr lang="es-ES" sz="1100" dirty="0"/>
              <a:t>    -&gt;   </a:t>
            </a:r>
            <a:r>
              <a:rPr lang="es-ES" sz="1100" dirty="0" err="1"/>
              <a:t>producto_id</a:t>
            </a:r>
            <a:r>
              <a:rPr lang="es-ES" sz="1100" dirty="0"/>
              <a:t> INT,</a:t>
            </a:r>
          </a:p>
          <a:p>
            <a:r>
              <a:rPr lang="es-ES" sz="1100" dirty="0"/>
              <a:t>    -&gt;   cantidad INT,</a:t>
            </a:r>
          </a:p>
          <a:p>
            <a:r>
              <a:rPr lang="es-ES" sz="1100" dirty="0"/>
              <a:t>    -&gt;   </a:t>
            </a:r>
            <a:r>
              <a:rPr lang="es-ES" sz="1100" dirty="0" err="1"/>
              <a:t>fecha_ingreso</a:t>
            </a:r>
            <a:r>
              <a:rPr lang="es-ES" sz="1100" dirty="0"/>
              <a:t> DATE,</a:t>
            </a:r>
          </a:p>
          <a:p>
            <a:r>
              <a:rPr lang="es-ES" sz="1100" dirty="0"/>
              <a:t>    -&gt;   FOREIGN KEY (</a:t>
            </a:r>
            <a:r>
              <a:rPr lang="es-ES" sz="1100" dirty="0" err="1"/>
              <a:t>lote_id</a:t>
            </a:r>
            <a:r>
              <a:rPr lang="es-ES" sz="1100" dirty="0"/>
              <a:t>) REFERENCES lote(id),</a:t>
            </a:r>
          </a:p>
          <a:p>
            <a:r>
              <a:rPr lang="es-ES" sz="1100" dirty="0"/>
              <a:t>    -&gt;   FOREIGN KEY (</a:t>
            </a:r>
            <a:r>
              <a:rPr lang="es-ES" sz="1100" dirty="0" err="1"/>
              <a:t>producto_id</a:t>
            </a:r>
            <a:r>
              <a:rPr lang="es-ES" sz="1100" dirty="0"/>
              <a:t>) REFERENCES producto(id)</a:t>
            </a:r>
          </a:p>
          <a:p>
            <a:r>
              <a:rPr lang="es-ES" sz="1100" dirty="0"/>
              <a:t>    -&gt; );</a:t>
            </a:r>
          </a:p>
          <a:p>
            <a:r>
              <a:rPr lang="es-ES" sz="1100" dirty="0" err="1"/>
              <a:t>MariaDB</a:t>
            </a:r>
            <a:r>
              <a:rPr lang="es-ES" sz="1100" dirty="0"/>
              <a:t> [</a:t>
            </a:r>
            <a:r>
              <a:rPr lang="es-ES" sz="1100" dirty="0" err="1"/>
              <a:t>empresa_inventario</a:t>
            </a:r>
            <a:r>
              <a:rPr lang="es-ES" sz="1100" dirty="0"/>
              <a:t>]</a:t>
            </a:r>
          </a:p>
          <a:p>
            <a:endParaRPr lang="es-ES" sz="1100" dirty="0"/>
          </a:p>
          <a:p>
            <a:r>
              <a:rPr lang="es-ES" sz="1100" dirty="0">
                <a:latin typeface="Consolas"/>
              </a:rPr>
              <a:t/>
            </a:r>
            <a:br>
              <a:rPr lang="es-ES" sz="1100" dirty="0">
                <a:latin typeface="Consolas"/>
              </a:rPr>
            </a:br>
            <a:endParaRPr lang="es-ES" sz="1100" dirty="0">
              <a:latin typeface="Consolas"/>
            </a:endParaRPr>
          </a:p>
        </p:txBody>
      </p:sp>
    </p:spTree>
    <p:extLst>
      <p:ext uri="{BB962C8B-B14F-4D97-AF65-F5344CB8AC3E}">
        <p14:creationId xmlns:p14="http://schemas.microsoft.com/office/powerpoint/2010/main" val="407233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2800" b="1" dirty="0">
                <a:solidFill>
                  <a:schemeClr val="bg1"/>
                </a:solidFill>
                <a:latin typeface="Calibri"/>
                <a:cs typeface="Calibri"/>
              </a:rPr>
              <a:t>Consultas </a:t>
            </a:r>
            <a:r>
              <a:rPr lang="es-ES" sz="2800" b="1" dirty="0" err="1">
                <a:solidFill>
                  <a:schemeClr val="bg1"/>
                </a:solidFill>
                <a:latin typeface="Calibri"/>
                <a:cs typeface="Calibri"/>
              </a:rPr>
              <a:t>inner</a:t>
            </a:r>
            <a:r>
              <a:rPr lang="es-ES" sz="2800" b="1" dirty="0">
                <a:solidFill>
                  <a:schemeClr val="bg1"/>
                </a:solidFill>
                <a:latin typeface="Calibri"/>
                <a:cs typeface="Calibri"/>
              </a:rPr>
              <a:t> </a:t>
            </a:r>
            <a:r>
              <a:rPr lang="es-ES" sz="2800" b="1" dirty="0" err="1">
                <a:solidFill>
                  <a:schemeClr val="bg1"/>
                </a:solidFill>
                <a:latin typeface="Calibri"/>
                <a:cs typeface="Calibri"/>
              </a:rPr>
              <a:t>joins</a:t>
            </a:r>
            <a:r>
              <a:rPr lang="es-ES" sz="2800" b="1" dirty="0">
                <a:solidFill>
                  <a:schemeClr val="bg1"/>
                </a:solidFill>
                <a:latin typeface="Calibri"/>
                <a:cs typeface="Calibri"/>
              </a:rPr>
              <a:t/>
            </a:r>
            <a:br>
              <a:rPr lang="es-ES" sz="2800" b="1" dirty="0">
                <a:solidFill>
                  <a:schemeClr val="bg1"/>
                </a:solidFill>
                <a:latin typeface="Calibri"/>
                <a:cs typeface="Calibri"/>
              </a:rPr>
            </a:br>
            <a:endParaRPr lang="es-ES" dirty="0">
              <a:solidFill>
                <a:schemeClr val="bg1"/>
              </a:solidFill>
            </a:endParaRPr>
          </a:p>
        </p:txBody>
      </p:sp>
      <p:sp>
        <p:nvSpPr>
          <p:cNvPr id="6" name="Google Shape;101;p8">
            <a:extLst>
              <a:ext uri="{FF2B5EF4-FFF2-40B4-BE49-F238E27FC236}">
                <a16:creationId xmlns:a16="http://schemas.microsoft.com/office/drawing/2014/main" id="{A2144E67-5E23-5ABB-3748-ECDA8F1B3DAB}"/>
              </a:ext>
            </a:extLst>
          </p:cNvPr>
          <p:cNvSpPr txBox="1"/>
          <p:nvPr/>
        </p:nvSpPr>
        <p:spPr>
          <a:xfrm>
            <a:off x="144441" y="1437207"/>
            <a:ext cx="10827187" cy="60323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ES" sz="1100" dirty="0" err="1"/>
              <a:t>MariaDB</a:t>
            </a:r>
            <a:r>
              <a:rPr lang="es-ES" sz="1100" dirty="0"/>
              <a:t> [</a:t>
            </a:r>
            <a:r>
              <a:rPr lang="es-ES" sz="1100" dirty="0" err="1"/>
              <a:t>empresa_inventario</a:t>
            </a:r>
            <a:r>
              <a:rPr lang="es-ES" sz="1100" dirty="0"/>
              <a:t>]&gt; CREATE TABLE lote (</a:t>
            </a:r>
            <a:endParaRPr lang="en-US" sz="1100" dirty="0"/>
          </a:p>
          <a:p>
            <a:r>
              <a:rPr lang="es-ES" sz="1100" dirty="0"/>
              <a:t>    -&gt;   id INT PRIMARY KEY,</a:t>
            </a:r>
            <a:endParaRPr lang="en-US" sz="1100" dirty="0"/>
          </a:p>
          <a:p>
            <a:r>
              <a:rPr lang="es-ES" sz="1100" dirty="0"/>
              <a:t>    -&gt;   </a:t>
            </a:r>
            <a:r>
              <a:rPr lang="es-ES" sz="1100" dirty="0" err="1"/>
              <a:t>codigo</a:t>
            </a:r>
            <a:r>
              <a:rPr lang="es-ES" sz="1100" dirty="0"/>
              <a:t> VARCHAR(50),</a:t>
            </a:r>
            <a:endParaRPr lang="en-US" sz="1100" dirty="0"/>
          </a:p>
          <a:p>
            <a:r>
              <a:rPr lang="es-ES" sz="1100" dirty="0"/>
              <a:t>    -&gt;   </a:t>
            </a:r>
            <a:r>
              <a:rPr lang="es-ES" sz="1100" dirty="0" err="1"/>
              <a:t>fecha_vencimiento</a:t>
            </a:r>
            <a:r>
              <a:rPr lang="es-ES" sz="1100" dirty="0"/>
              <a:t> DATE</a:t>
            </a:r>
            <a:endParaRPr lang="en-US" sz="1100" dirty="0"/>
          </a:p>
          <a:p>
            <a:r>
              <a:rPr lang="es-ES" sz="1100" dirty="0"/>
              <a:t>    -&gt; );</a:t>
            </a:r>
            <a:endParaRPr lang="en-US" sz="1100" dirty="0"/>
          </a:p>
          <a:p>
            <a:r>
              <a:rPr lang="es-ES" sz="1100" dirty="0" err="1"/>
              <a:t>Query</a:t>
            </a:r>
            <a:r>
              <a:rPr lang="es-ES" sz="1100" dirty="0"/>
              <a:t> OK, 0 </a:t>
            </a:r>
            <a:r>
              <a:rPr lang="es-ES" sz="1100" dirty="0" err="1"/>
              <a:t>rows</a:t>
            </a:r>
            <a:r>
              <a:rPr lang="es-ES" sz="1100" dirty="0"/>
              <a:t> </a:t>
            </a:r>
            <a:r>
              <a:rPr lang="es-ES" sz="1100" dirty="0" err="1"/>
              <a:t>affected</a:t>
            </a:r>
            <a:r>
              <a:rPr lang="es-ES" sz="1100" dirty="0"/>
              <a:t> (0.013 </a:t>
            </a:r>
            <a:r>
              <a:rPr lang="es-ES" sz="1100" dirty="0" err="1"/>
              <a:t>sec</a:t>
            </a:r>
            <a:r>
              <a:rPr lang="es-ES" sz="1100" dirty="0"/>
              <a:t>)</a:t>
            </a:r>
            <a:endParaRPr lang="en-US" sz="1100" dirty="0"/>
          </a:p>
          <a:p>
            <a:endParaRPr lang="es-ES" dirty="0"/>
          </a:p>
          <a:p>
            <a:r>
              <a:rPr lang="es-ES" sz="1100" dirty="0" err="1"/>
              <a:t>MariaDB</a:t>
            </a:r>
            <a:r>
              <a:rPr lang="es-ES" sz="1100" dirty="0"/>
              <a:t> [</a:t>
            </a:r>
            <a:r>
              <a:rPr lang="es-ES" sz="1100" dirty="0" err="1"/>
              <a:t>empresa_inventario</a:t>
            </a:r>
            <a:r>
              <a:rPr lang="es-ES" sz="1100" dirty="0"/>
              <a:t>]&gt;</a:t>
            </a:r>
            <a:endParaRPr lang="en-US" sz="1100" dirty="0"/>
          </a:p>
          <a:p>
            <a:r>
              <a:rPr lang="es-ES" sz="1100" dirty="0" err="1"/>
              <a:t>MariaDB</a:t>
            </a:r>
            <a:r>
              <a:rPr lang="es-ES" sz="1100" dirty="0"/>
              <a:t> [</a:t>
            </a:r>
            <a:r>
              <a:rPr lang="es-ES" sz="1100" dirty="0" err="1"/>
              <a:t>empresa_inventario</a:t>
            </a:r>
            <a:r>
              <a:rPr lang="es-ES" sz="1100" dirty="0"/>
              <a:t>]&gt; CREATE TABLE persona (</a:t>
            </a:r>
            <a:endParaRPr lang="en-US" sz="1100" dirty="0"/>
          </a:p>
          <a:p>
            <a:r>
              <a:rPr lang="es-ES" sz="1100" dirty="0"/>
              <a:t>    -&gt;   id INT PRIMARY KEY,</a:t>
            </a:r>
            <a:endParaRPr lang="en-US" sz="1100" dirty="0"/>
          </a:p>
          <a:p>
            <a:r>
              <a:rPr lang="es-ES" sz="1100" dirty="0"/>
              <a:t>    -&gt;   nombre VARCHAR(50),</a:t>
            </a:r>
            <a:endParaRPr lang="en-US" sz="1100" dirty="0"/>
          </a:p>
          <a:p>
            <a:r>
              <a:rPr lang="es-ES" sz="1100" dirty="0"/>
              <a:t>    -&gt;   </a:t>
            </a:r>
            <a:r>
              <a:rPr lang="es-ES" sz="1100" dirty="0" err="1"/>
              <a:t>correo_electronico</a:t>
            </a:r>
            <a:r>
              <a:rPr lang="es-ES" sz="1100" dirty="0"/>
              <a:t> VARCHAR(50),</a:t>
            </a:r>
            <a:endParaRPr lang="en-US" sz="1100" dirty="0"/>
          </a:p>
          <a:p>
            <a:r>
              <a:rPr lang="es-ES" sz="1100" dirty="0"/>
              <a:t>    -&gt;   </a:t>
            </a:r>
            <a:r>
              <a:rPr lang="es-ES" sz="1100" dirty="0" err="1"/>
              <a:t>direccion</a:t>
            </a:r>
            <a:r>
              <a:rPr lang="es-ES" sz="1100" dirty="0"/>
              <a:t> VARCHAR(100),</a:t>
            </a:r>
            <a:endParaRPr lang="en-US" sz="1100" dirty="0"/>
          </a:p>
          <a:p>
            <a:r>
              <a:rPr lang="es-ES" sz="1100" dirty="0"/>
              <a:t>    -&gt;   </a:t>
            </a:r>
            <a:r>
              <a:rPr lang="es-ES" sz="1100" dirty="0" err="1"/>
              <a:t>telefono</a:t>
            </a:r>
            <a:r>
              <a:rPr lang="es-ES" sz="1100" dirty="0"/>
              <a:t> VARCHAR(20)</a:t>
            </a:r>
            <a:endParaRPr lang="en-US" sz="1100" dirty="0"/>
          </a:p>
          <a:p>
            <a:r>
              <a:rPr lang="es-ES" sz="1100" dirty="0"/>
              <a:t>    -&gt; );</a:t>
            </a:r>
            <a:endParaRPr lang="en-US" sz="1100" dirty="0"/>
          </a:p>
          <a:p>
            <a:r>
              <a:rPr lang="es-ES" sz="1100" dirty="0" err="1"/>
              <a:t>Query</a:t>
            </a:r>
            <a:r>
              <a:rPr lang="es-ES" sz="1100" dirty="0"/>
              <a:t> OK, 0 </a:t>
            </a:r>
            <a:r>
              <a:rPr lang="es-ES" sz="1100" dirty="0" err="1"/>
              <a:t>rows</a:t>
            </a:r>
            <a:r>
              <a:rPr lang="es-ES" sz="1100" dirty="0"/>
              <a:t> </a:t>
            </a:r>
            <a:r>
              <a:rPr lang="es-ES" sz="1100" dirty="0" err="1"/>
              <a:t>affected</a:t>
            </a:r>
            <a:r>
              <a:rPr lang="es-ES" sz="1100" dirty="0"/>
              <a:t> (0.010 </a:t>
            </a:r>
            <a:r>
              <a:rPr lang="es-ES" sz="1100" dirty="0" err="1"/>
              <a:t>sec</a:t>
            </a:r>
            <a:r>
              <a:rPr lang="es-ES" sz="1100" dirty="0"/>
              <a:t>)</a:t>
            </a:r>
            <a:endParaRPr lang="es-ES" dirty="0"/>
          </a:p>
          <a:p>
            <a:r>
              <a:rPr lang="es-ES" sz="1100" dirty="0" err="1"/>
              <a:t>MariaDB</a:t>
            </a:r>
            <a:r>
              <a:rPr lang="es-ES" sz="1100" dirty="0"/>
              <a:t> [</a:t>
            </a:r>
            <a:r>
              <a:rPr lang="es-ES" sz="1100" dirty="0" err="1"/>
              <a:t>empresa_inventario</a:t>
            </a:r>
            <a:r>
              <a:rPr lang="es-ES" sz="1100" dirty="0"/>
              <a:t>]&gt;</a:t>
            </a:r>
            <a:endParaRPr lang="es-ES" dirty="0"/>
          </a:p>
          <a:p>
            <a:r>
              <a:rPr lang="es-ES" sz="1100" dirty="0" err="1"/>
              <a:t>MariaDB</a:t>
            </a:r>
            <a:r>
              <a:rPr lang="es-ES" sz="1100" dirty="0"/>
              <a:t> [</a:t>
            </a:r>
            <a:r>
              <a:rPr lang="es-ES" sz="1100" dirty="0" err="1"/>
              <a:t>empresa_inventario</a:t>
            </a:r>
            <a:r>
              <a:rPr lang="es-ES" sz="1100" dirty="0"/>
              <a:t>]&gt; CREATE TABLE </a:t>
            </a:r>
            <a:r>
              <a:rPr lang="es-ES" sz="1100" dirty="0" err="1"/>
              <a:t>persona_rol</a:t>
            </a:r>
            <a:r>
              <a:rPr lang="es-ES" sz="1100" dirty="0"/>
              <a:t> (</a:t>
            </a:r>
            <a:endParaRPr lang="es-ES" dirty="0"/>
          </a:p>
          <a:p>
            <a:r>
              <a:rPr lang="es-ES" sz="1100" dirty="0"/>
              <a:t>    -&gt;   </a:t>
            </a:r>
            <a:r>
              <a:rPr lang="es-ES" sz="1100" dirty="0" err="1"/>
              <a:t>persona_id</a:t>
            </a:r>
            <a:r>
              <a:rPr lang="es-ES" sz="1100" dirty="0"/>
              <a:t> INT,</a:t>
            </a:r>
            <a:endParaRPr lang="es-ES" dirty="0"/>
          </a:p>
          <a:p>
            <a:r>
              <a:rPr lang="es-ES" sz="1100" dirty="0"/>
              <a:t>    -&gt;   rol VARCHAR(50),</a:t>
            </a:r>
            <a:endParaRPr lang="es-ES" dirty="0"/>
          </a:p>
          <a:p>
            <a:r>
              <a:rPr lang="es-ES" sz="1100" dirty="0"/>
              <a:t>    -&gt;   FOREIGN KEY (</a:t>
            </a:r>
            <a:r>
              <a:rPr lang="es-ES" sz="1100" dirty="0" err="1"/>
              <a:t>persona_id</a:t>
            </a:r>
            <a:r>
              <a:rPr lang="es-ES" sz="1100" dirty="0"/>
              <a:t>) REFERENCES persona(id)</a:t>
            </a:r>
            <a:endParaRPr lang="es-ES" dirty="0"/>
          </a:p>
          <a:p>
            <a:r>
              <a:rPr lang="es-ES" sz="1100" dirty="0"/>
              <a:t>    -&gt; );</a:t>
            </a:r>
            <a:endParaRPr lang="es-ES" dirty="0"/>
          </a:p>
          <a:p>
            <a:r>
              <a:rPr lang="es-ES" sz="1100" dirty="0" err="1"/>
              <a:t>Query</a:t>
            </a:r>
            <a:r>
              <a:rPr lang="es-ES" sz="1100" dirty="0"/>
              <a:t> OK, 0 </a:t>
            </a:r>
            <a:r>
              <a:rPr lang="es-ES" sz="1100" dirty="0" err="1"/>
              <a:t>rows</a:t>
            </a:r>
            <a:r>
              <a:rPr lang="es-ES" sz="1100" dirty="0"/>
              <a:t> </a:t>
            </a:r>
            <a:r>
              <a:rPr lang="es-ES" sz="1100" dirty="0" err="1"/>
              <a:t>affected</a:t>
            </a:r>
            <a:r>
              <a:rPr lang="es-ES" sz="1100" dirty="0"/>
              <a:t> (0.022 </a:t>
            </a:r>
            <a:r>
              <a:rPr lang="es-ES" sz="1100" dirty="0" err="1"/>
              <a:t>sec</a:t>
            </a:r>
            <a:r>
              <a:rPr lang="es-ES" sz="1100" dirty="0"/>
              <a:t>)</a:t>
            </a:r>
            <a:endParaRPr lang="es-ES" dirty="0"/>
          </a:p>
          <a:p>
            <a:endParaRPr lang="es-ES"/>
          </a:p>
          <a:p>
            <a:r>
              <a:rPr lang="es-ES" sz="1100" dirty="0" err="1"/>
              <a:t>MariaDB</a:t>
            </a:r>
            <a:r>
              <a:rPr lang="es-ES" sz="1100" dirty="0"/>
              <a:t> [</a:t>
            </a:r>
            <a:r>
              <a:rPr lang="es-ES" sz="1100" dirty="0" err="1"/>
              <a:t>empresa_inventario</a:t>
            </a:r>
            <a:r>
              <a:rPr lang="es-ES" sz="1100" dirty="0"/>
              <a:t>]&gt;</a:t>
            </a:r>
            <a:endParaRPr lang="es-ES" dirty="0"/>
          </a:p>
          <a:p>
            <a:r>
              <a:rPr lang="es-ES" sz="1100" dirty="0" err="1"/>
              <a:t>MariaDB</a:t>
            </a:r>
            <a:r>
              <a:rPr lang="es-ES" sz="1100" dirty="0"/>
              <a:t> [</a:t>
            </a:r>
            <a:r>
              <a:rPr lang="es-ES" sz="1100" dirty="0" err="1"/>
              <a:t>empresa_inventario</a:t>
            </a:r>
            <a:r>
              <a:rPr lang="es-ES" sz="1100" dirty="0"/>
              <a:t>]&gt; CREATE TABLE </a:t>
            </a:r>
            <a:r>
              <a:rPr lang="es-ES" sz="1100" dirty="0" err="1"/>
              <a:t>presentacion</a:t>
            </a:r>
            <a:r>
              <a:rPr lang="es-ES" sz="1100" dirty="0"/>
              <a:t> (</a:t>
            </a:r>
            <a:endParaRPr lang="es-ES" dirty="0"/>
          </a:p>
          <a:p>
            <a:r>
              <a:rPr lang="es-ES" sz="1100" dirty="0"/>
              <a:t>    -&gt;   id INT PRIMARY KEY,</a:t>
            </a:r>
            <a:endParaRPr lang="es-ES" dirty="0"/>
          </a:p>
          <a:p>
            <a:r>
              <a:rPr lang="es-ES" sz="1100" dirty="0"/>
              <a:t>    -&gt;   nombre VARCHAR(50)</a:t>
            </a:r>
            <a:endParaRPr lang="es-ES" dirty="0"/>
          </a:p>
          <a:p>
            <a:r>
              <a:rPr lang="es-ES" sz="1100" dirty="0"/>
              <a:t>    -&gt; );</a:t>
            </a:r>
            <a:endParaRPr lang="es-ES" dirty="0"/>
          </a:p>
          <a:p>
            <a:r>
              <a:rPr lang="es-ES" sz="1100" dirty="0" err="1"/>
              <a:t>Query</a:t>
            </a:r>
            <a:r>
              <a:rPr lang="es-ES" sz="1100" dirty="0"/>
              <a:t> OK, 0 </a:t>
            </a:r>
            <a:r>
              <a:rPr lang="es-ES" sz="1100" dirty="0" err="1"/>
              <a:t>rows</a:t>
            </a:r>
            <a:r>
              <a:rPr lang="es-ES" sz="1100" dirty="0"/>
              <a:t> </a:t>
            </a:r>
            <a:r>
              <a:rPr lang="es-ES" sz="1100" dirty="0" err="1"/>
              <a:t>affected</a:t>
            </a:r>
            <a:r>
              <a:rPr lang="es-ES" sz="1100" dirty="0"/>
              <a:t> (0.009 </a:t>
            </a:r>
            <a:r>
              <a:rPr lang="es-ES" sz="1100" dirty="0" err="1"/>
              <a:t>sec</a:t>
            </a:r>
            <a:r>
              <a:rPr lang="es-ES" sz="1100" dirty="0"/>
              <a:t>)</a:t>
            </a:r>
            <a:endParaRPr lang="es-ES" dirty="0"/>
          </a:p>
          <a:p>
            <a:endParaRPr lang="es-ES" sz="1100" dirty="0"/>
          </a:p>
          <a:p>
            <a:endParaRPr lang="es-ES" sz="1100" dirty="0"/>
          </a:p>
          <a:p>
            <a:r>
              <a:rPr lang="es-ES" sz="1100" dirty="0">
                <a:latin typeface="Consolas"/>
              </a:rPr>
              <a:t/>
            </a:r>
            <a:br>
              <a:rPr lang="es-ES" sz="1100" dirty="0">
                <a:latin typeface="Consolas"/>
              </a:rPr>
            </a:br>
            <a:endParaRPr lang="es-ES" sz="1100" dirty="0">
              <a:latin typeface="Consolas"/>
            </a:endParaRPr>
          </a:p>
        </p:txBody>
      </p:sp>
    </p:spTree>
    <p:extLst>
      <p:ext uri="{BB962C8B-B14F-4D97-AF65-F5344CB8AC3E}">
        <p14:creationId xmlns:p14="http://schemas.microsoft.com/office/powerpoint/2010/main" val="5112518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2800" b="1" dirty="0">
                <a:solidFill>
                  <a:schemeClr val="bg1"/>
                </a:solidFill>
                <a:latin typeface="Calibri"/>
                <a:cs typeface="Calibri"/>
              </a:rPr>
              <a:t>Consultas </a:t>
            </a:r>
            <a:r>
              <a:rPr lang="es-ES" sz="2800" b="1" dirty="0" err="1">
                <a:solidFill>
                  <a:schemeClr val="bg1"/>
                </a:solidFill>
                <a:latin typeface="Calibri"/>
                <a:cs typeface="Calibri"/>
              </a:rPr>
              <a:t>inner</a:t>
            </a:r>
            <a:r>
              <a:rPr lang="es-ES" sz="2800" b="1" dirty="0">
                <a:solidFill>
                  <a:schemeClr val="bg1"/>
                </a:solidFill>
                <a:latin typeface="Calibri"/>
                <a:cs typeface="Calibri"/>
              </a:rPr>
              <a:t> </a:t>
            </a:r>
            <a:r>
              <a:rPr lang="es-ES" sz="2800" b="1" dirty="0" err="1">
                <a:solidFill>
                  <a:schemeClr val="bg1"/>
                </a:solidFill>
                <a:latin typeface="Calibri"/>
                <a:cs typeface="Calibri"/>
              </a:rPr>
              <a:t>joins</a:t>
            </a:r>
            <a:r>
              <a:rPr lang="es-ES" sz="2800" b="1" dirty="0">
                <a:solidFill>
                  <a:schemeClr val="bg1"/>
                </a:solidFill>
                <a:latin typeface="Calibri"/>
                <a:cs typeface="Calibri"/>
              </a:rPr>
              <a:t/>
            </a:r>
            <a:br>
              <a:rPr lang="es-ES" sz="2800" b="1" dirty="0">
                <a:solidFill>
                  <a:schemeClr val="bg1"/>
                </a:solidFill>
                <a:latin typeface="Calibri"/>
                <a:cs typeface="Calibri"/>
              </a:rPr>
            </a:br>
            <a:endParaRPr lang="es-ES" dirty="0">
              <a:solidFill>
                <a:schemeClr val="bg1"/>
              </a:solidFill>
            </a:endParaRPr>
          </a:p>
        </p:txBody>
      </p:sp>
      <p:sp>
        <p:nvSpPr>
          <p:cNvPr id="6" name="Google Shape;101;p8">
            <a:extLst>
              <a:ext uri="{FF2B5EF4-FFF2-40B4-BE49-F238E27FC236}">
                <a16:creationId xmlns:a16="http://schemas.microsoft.com/office/drawing/2014/main" id="{A2144E67-5E23-5ABB-3748-ECDA8F1B3DAB}"/>
              </a:ext>
            </a:extLst>
          </p:cNvPr>
          <p:cNvSpPr txBox="1"/>
          <p:nvPr/>
        </p:nvSpPr>
        <p:spPr>
          <a:xfrm>
            <a:off x="144441" y="1437207"/>
            <a:ext cx="10827187" cy="489361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s-ES" dirty="0"/>
          </a:p>
          <a:p>
            <a:r>
              <a:rPr lang="es-ES" sz="1100" dirty="0" err="1"/>
              <a:t>MariaDB</a:t>
            </a:r>
            <a:r>
              <a:rPr lang="es-ES" sz="1100" dirty="0"/>
              <a:t> [</a:t>
            </a:r>
            <a:r>
              <a:rPr lang="es-ES" sz="1100" dirty="0" err="1"/>
              <a:t>empresa_inventario</a:t>
            </a:r>
            <a:r>
              <a:rPr lang="es-ES" sz="1100" dirty="0"/>
              <a:t>]&gt;</a:t>
            </a:r>
          </a:p>
          <a:p>
            <a:r>
              <a:rPr lang="es-ES" sz="1100" dirty="0" err="1"/>
              <a:t>MariaDB</a:t>
            </a:r>
            <a:r>
              <a:rPr lang="es-ES" sz="1100" dirty="0"/>
              <a:t> [</a:t>
            </a:r>
            <a:r>
              <a:rPr lang="es-ES" sz="1100" dirty="0" err="1"/>
              <a:t>empresa_inventario</a:t>
            </a:r>
            <a:r>
              <a:rPr lang="es-ES" sz="1100" dirty="0"/>
              <a:t>]&gt; CREATE TABLE producto (</a:t>
            </a:r>
          </a:p>
          <a:p>
            <a:r>
              <a:rPr lang="es-ES" sz="1100" dirty="0"/>
              <a:t>    -&gt;   id INT PRIMARY KEY,</a:t>
            </a:r>
          </a:p>
          <a:p>
            <a:r>
              <a:rPr lang="es-ES" sz="1100" dirty="0"/>
              <a:t>    -&gt;   nombre VARCHAR(50),</a:t>
            </a:r>
          </a:p>
          <a:p>
            <a:r>
              <a:rPr lang="es-ES" sz="1100" dirty="0"/>
              <a:t>    -&gt;   </a:t>
            </a:r>
            <a:r>
              <a:rPr lang="es-ES" sz="1100" dirty="0" err="1"/>
              <a:t>categoria_id</a:t>
            </a:r>
            <a:r>
              <a:rPr lang="es-ES" sz="1100" dirty="0"/>
              <a:t> INT,</a:t>
            </a:r>
          </a:p>
          <a:p>
            <a:r>
              <a:rPr lang="es-ES" sz="1100" dirty="0"/>
              <a:t>    -&gt;   </a:t>
            </a:r>
            <a:r>
              <a:rPr lang="es-ES" sz="1100" dirty="0" err="1"/>
              <a:t>presentacion_id</a:t>
            </a:r>
            <a:r>
              <a:rPr lang="es-ES" sz="1100" dirty="0"/>
              <a:t> INT,</a:t>
            </a:r>
          </a:p>
          <a:p>
            <a:r>
              <a:rPr lang="es-ES" sz="1100" dirty="0"/>
              <a:t>    -&gt;   FOREIGN KEY (</a:t>
            </a:r>
            <a:r>
              <a:rPr lang="es-ES" sz="1100" dirty="0" err="1"/>
              <a:t>categoria_id</a:t>
            </a:r>
            <a:r>
              <a:rPr lang="es-ES" sz="1100" dirty="0"/>
              <a:t>) REFERENCES </a:t>
            </a:r>
            <a:r>
              <a:rPr lang="es-ES" sz="1100" dirty="0" err="1"/>
              <a:t>categorias</a:t>
            </a:r>
            <a:r>
              <a:rPr lang="es-ES" sz="1100" dirty="0"/>
              <a:t>(id),</a:t>
            </a:r>
          </a:p>
          <a:p>
            <a:r>
              <a:rPr lang="es-ES" sz="1100" dirty="0"/>
              <a:t>    -&gt;   FOREIGN KEY (</a:t>
            </a:r>
            <a:r>
              <a:rPr lang="es-ES" sz="1100" dirty="0" err="1"/>
              <a:t>presentacion_id</a:t>
            </a:r>
            <a:r>
              <a:rPr lang="es-ES" sz="1100" dirty="0"/>
              <a:t>) REFERENCES </a:t>
            </a:r>
            <a:r>
              <a:rPr lang="es-ES" sz="1100" dirty="0" err="1"/>
              <a:t>presentacion</a:t>
            </a:r>
            <a:r>
              <a:rPr lang="es-ES" sz="1100" dirty="0"/>
              <a:t>(id)</a:t>
            </a:r>
          </a:p>
          <a:p>
            <a:r>
              <a:rPr lang="es-ES" sz="1100" dirty="0"/>
              <a:t>    -&gt; );</a:t>
            </a:r>
          </a:p>
          <a:p>
            <a:r>
              <a:rPr lang="es-ES" sz="1100" dirty="0" err="1"/>
              <a:t>Query</a:t>
            </a:r>
            <a:r>
              <a:rPr lang="es-ES" sz="1100" dirty="0"/>
              <a:t> OK, 0 </a:t>
            </a:r>
            <a:r>
              <a:rPr lang="es-ES" sz="1100" dirty="0" err="1"/>
              <a:t>rows</a:t>
            </a:r>
            <a:r>
              <a:rPr lang="es-ES" sz="1100" dirty="0"/>
              <a:t> </a:t>
            </a:r>
            <a:r>
              <a:rPr lang="es-ES" sz="1100" dirty="0" err="1"/>
              <a:t>affected</a:t>
            </a:r>
            <a:r>
              <a:rPr lang="es-ES" sz="1100" dirty="0"/>
              <a:t> (0.022 </a:t>
            </a:r>
            <a:r>
              <a:rPr lang="es-ES" sz="1100" dirty="0" err="1"/>
              <a:t>sec</a:t>
            </a:r>
            <a:r>
              <a:rPr lang="es-ES" sz="1100" dirty="0"/>
              <a:t>)</a:t>
            </a:r>
          </a:p>
          <a:p>
            <a:endParaRPr lang="es-ES" dirty="0"/>
          </a:p>
          <a:p>
            <a:r>
              <a:rPr lang="es-ES" sz="1100" dirty="0" err="1"/>
              <a:t>MariaDB</a:t>
            </a:r>
            <a:r>
              <a:rPr lang="es-ES" sz="1100" dirty="0"/>
              <a:t> [</a:t>
            </a:r>
            <a:r>
              <a:rPr lang="es-ES" sz="1100" dirty="0" err="1"/>
              <a:t>empresa_inventario</a:t>
            </a:r>
            <a:r>
              <a:rPr lang="es-ES" sz="1100" dirty="0"/>
              <a:t>]&gt;</a:t>
            </a:r>
          </a:p>
          <a:p>
            <a:r>
              <a:rPr lang="es-ES" sz="1100" dirty="0" err="1"/>
              <a:t>MariaDB</a:t>
            </a:r>
            <a:r>
              <a:rPr lang="es-ES" sz="1100" dirty="0"/>
              <a:t> [</a:t>
            </a:r>
            <a:r>
              <a:rPr lang="es-ES" sz="1100" dirty="0" err="1"/>
              <a:t>empresa_inventario</a:t>
            </a:r>
            <a:r>
              <a:rPr lang="es-ES" sz="1100" dirty="0"/>
              <a:t>]&gt; CREATE TABLE salida (</a:t>
            </a:r>
          </a:p>
          <a:p>
            <a:r>
              <a:rPr lang="es-ES" sz="1100" dirty="0"/>
              <a:t>    -&gt;   id INT PRIMARY KEY,</a:t>
            </a:r>
          </a:p>
          <a:p>
            <a:r>
              <a:rPr lang="es-ES" sz="1100" dirty="0"/>
              <a:t>    -&gt;   </a:t>
            </a:r>
            <a:r>
              <a:rPr lang="es-ES" sz="1100" dirty="0" err="1"/>
              <a:t>fecha_salida</a:t>
            </a:r>
            <a:r>
              <a:rPr lang="es-ES" sz="1100" dirty="0"/>
              <a:t> DATE,</a:t>
            </a:r>
          </a:p>
          <a:p>
            <a:r>
              <a:rPr lang="es-ES" sz="1100" dirty="0"/>
              <a:t>    -&gt;   </a:t>
            </a:r>
            <a:r>
              <a:rPr lang="es-ES" sz="1100" dirty="0" err="1"/>
              <a:t>persona_id</a:t>
            </a:r>
            <a:r>
              <a:rPr lang="es-ES" sz="1100" dirty="0"/>
              <a:t> INT,</a:t>
            </a:r>
          </a:p>
          <a:p>
            <a:r>
              <a:rPr lang="es-ES" sz="1100" dirty="0"/>
              <a:t>    -&gt;   FOREIGN KEY (</a:t>
            </a:r>
            <a:r>
              <a:rPr lang="es-ES" sz="1100" dirty="0" err="1"/>
              <a:t>persona_id</a:t>
            </a:r>
            <a:r>
              <a:rPr lang="es-ES" sz="1100" dirty="0"/>
              <a:t>) REFERENCES persona(id)</a:t>
            </a:r>
          </a:p>
          <a:p>
            <a:r>
              <a:rPr lang="es-ES" sz="1100" dirty="0"/>
              <a:t>    -&gt; );</a:t>
            </a:r>
          </a:p>
          <a:p>
            <a:r>
              <a:rPr lang="es-ES" sz="1100" dirty="0" err="1"/>
              <a:t>Query</a:t>
            </a:r>
            <a:r>
              <a:rPr lang="es-ES" sz="1100" dirty="0"/>
              <a:t> OK, 0 </a:t>
            </a:r>
            <a:r>
              <a:rPr lang="es-ES" sz="1100" dirty="0" err="1"/>
              <a:t>rows</a:t>
            </a:r>
            <a:r>
              <a:rPr lang="es-ES" sz="1100" dirty="0"/>
              <a:t> </a:t>
            </a:r>
            <a:r>
              <a:rPr lang="es-ES" sz="1100" dirty="0" err="1"/>
              <a:t>affected</a:t>
            </a:r>
            <a:r>
              <a:rPr lang="es-ES" sz="1100" dirty="0"/>
              <a:t> (0.021 </a:t>
            </a:r>
            <a:r>
              <a:rPr lang="es-ES" sz="1100" dirty="0" err="1"/>
              <a:t>sec</a:t>
            </a:r>
            <a:r>
              <a:rPr lang="es-ES" sz="1100" dirty="0"/>
              <a:t>)</a:t>
            </a:r>
          </a:p>
          <a:p>
            <a:endParaRPr lang="es-ES" dirty="0"/>
          </a:p>
          <a:p>
            <a:r>
              <a:rPr lang="es-ES" sz="1100" dirty="0" err="1"/>
              <a:t>MariaDB</a:t>
            </a:r>
            <a:r>
              <a:rPr lang="es-ES" sz="1100" dirty="0"/>
              <a:t> [</a:t>
            </a:r>
            <a:r>
              <a:rPr lang="es-ES" sz="1100" dirty="0" err="1"/>
              <a:t>empresa_inventario</a:t>
            </a:r>
            <a:r>
              <a:rPr lang="es-ES" sz="1100" dirty="0"/>
              <a:t>]&gt;</a:t>
            </a:r>
          </a:p>
          <a:p>
            <a:r>
              <a:rPr lang="es-ES" sz="1100" dirty="0" err="1"/>
              <a:t>MariaDB</a:t>
            </a:r>
            <a:r>
              <a:rPr lang="es-ES" sz="1100" dirty="0"/>
              <a:t> [</a:t>
            </a:r>
            <a:r>
              <a:rPr lang="es-ES" sz="1100" dirty="0" err="1"/>
              <a:t>empresa_inventario</a:t>
            </a:r>
            <a:r>
              <a:rPr lang="es-ES" sz="1100" dirty="0"/>
              <a:t>]&gt; show tables;</a:t>
            </a:r>
            <a:endParaRPr lang="es-ES" dirty="0"/>
          </a:p>
          <a:p>
            <a:endParaRPr lang="es-ES" sz="1100" dirty="0"/>
          </a:p>
          <a:p>
            <a:endParaRPr lang="es-ES" sz="1100" dirty="0"/>
          </a:p>
          <a:p>
            <a:r>
              <a:rPr lang="es-ES" sz="1100" dirty="0">
                <a:latin typeface="Consolas"/>
              </a:rPr>
              <a:t>Archivo script de las Consultas:</a:t>
            </a:r>
            <a:r>
              <a:rPr lang="es-ES" sz="1100" dirty="0">
                <a:hlinkClick r:id="rId2"/>
              </a:rPr>
              <a:t>46.txt</a:t>
            </a:r>
            <a:r>
              <a:rPr lang="es-ES" sz="1100" dirty="0">
                <a:latin typeface="Consolas"/>
              </a:rPr>
              <a:t/>
            </a:r>
            <a:br>
              <a:rPr lang="es-ES" sz="1100" dirty="0">
                <a:latin typeface="Consolas"/>
              </a:rPr>
            </a:br>
            <a:endParaRPr lang="es-ES" sz="1100" dirty="0">
              <a:latin typeface="Consolas"/>
            </a:endParaRPr>
          </a:p>
        </p:txBody>
      </p:sp>
    </p:spTree>
    <p:extLst>
      <p:ext uri="{BB962C8B-B14F-4D97-AF65-F5344CB8AC3E}">
        <p14:creationId xmlns:p14="http://schemas.microsoft.com/office/powerpoint/2010/main" val="4830539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66D04A5A-19A9-0ACE-6D0F-5E02EDC9D1DE}"/>
              </a:ext>
            </a:extLst>
          </p:cNvPr>
          <p:cNvSpPr txBox="1"/>
          <p:nvPr/>
        </p:nvSpPr>
        <p:spPr>
          <a:xfrm>
            <a:off x="3186378" y="2228671"/>
            <a:ext cx="6063659" cy="954107"/>
          </a:xfrm>
          <a:prstGeom prst="rect">
            <a:avLst/>
          </a:prstGeom>
          <a:noFill/>
        </p:spPr>
        <p:txBody>
          <a:bodyPr wrap="square" lIns="91440" tIns="45720" rIns="91440" bIns="45720" rtlCol="0" anchor="t">
            <a:spAutoFit/>
          </a:bodyPr>
          <a:lstStyle/>
          <a:p>
            <a:pPr algn="ctr"/>
            <a:r>
              <a:rPr lang="es-ES" sz="2800" b="1" dirty="0" smtClean="0">
                <a:solidFill>
                  <a:srgbClr val="3F3F3F"/>
                </a:solidFill>
                <a:latin typeface="Arial" panose="020B0604020202020204" pitchFamily="34" charset="0"/>
                <a:cs typeface="Arial" panose="020B0604020202020204" pitchFamily="34" charset="0"/>
              </a:rPr>
              <a:t>SISTEMA DE GESTIÓN DE INVENTARIOS  SEACH</a:t>
            </a:r>
            <a:endParaRPr lang="es-ES" dirty="0">
              <a:latin typeface="Arial" panose="020B0604020202020204" pitchFamily="34" charset="0"/>
              <a:cs typeface="Arial" panose="020B0604020202020204" pitchFamily="34" charset="0"/>
            </a:endParaRPr>
          </a:p>
        </p:txBody>
      </p:sp>
      <p:cxnSp>
        <p:nvCxnSpPr>
          <p:cNvPr id="6" name="Conector recto 5">
            <a:extLst>
              <a:ext uri="{FF2B5EF4-FFF2-40B4-BE49-F238E27FC236}">
                <a16:creationId xmlns:a16="http://schemas.microsoft.com/office/drawing/2014/main" id="{12E6F1CF-C64D-CB82-1478-686F9F9BAF5F}"/>
              </a:ext>
            </a:extLst>
          </p:cNvPr>
          <p:cNvCxnSpPr>
            <a:cxnSpLocks/>
          </p:cNvCxnSpPr>
          <p:nvPr/>
        </p:nvCxnSpPr>
        <p:spPr>
          <a:xfrm>
            <a:off x="5227899" y="3321934"/>
            <a:ext cx="1736203"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
        <p:nvSpPr>
          <p:cNvPr id="7" name="CuadroTexto 6">
            <a:extLst>
              <a:ext uri="{FF2B5EF4-FFF2-40B4-BE49-F238E27FC236}">
                <a16:creationId xmlns:a16="http://schemas.microsoft.com/office/drawing/2014/main" id="{9896E8B4-453C-7E26-D038-59933D4B744F}"/>
              </a:ext>
            </a:extLst>
          </p:cNvPr>
          <p:cNvSpPr txBox="1"/>
          <p:nvPr/>
        </p:nvSpPr>
        <p:spPr>
          <a:xfrm>
            <a:off x="3133646" y="3434969"/>
            <a:ext cx="6169122" cy="923330"/>
          </a:xfrm>
          <a:prstGeom prst="rect">
            <a:avLst/>
          </a:prstGeom>
          <a:noFill/>
        </p:spPr>
        <p:txBody>
          <a:bodyPr wrap="square" lIns="91440" tIns="45720" rIns="91440" bIns="45720" rtlCol="0" anchor="t">
            <a:spAutoFit/>
          </a:bodyPr>
          <a:lstStyle/>
          <a:p>
            <a:pPr algn="ctr"/>
            <a:r>
              <a:rPr lang="es-ES" dirty="0">
                <a:solidFill>
                  <a:srgbClr val="3F3F3F"/>
                </a:solidFill>
                <a:latin typeface="Arial" panose="020B0604020202020204" pitchFamily="34" charset="0"/>
                <a:cs typeface="Arial" panose="020B0604020202020204" pitchFamily="34" charset="0"/>
              </a:rPr>
              <a:t>Consiste en desarrollar un sistema de información en el cual se cuenta con distintos módulos encargados de llevar un control dirigido al inventario de una microempresa.</a:t>
            </a:r>
            <a:endParaRPr lang="es-E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99732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917503" y="1897019"/>
            <a:ext cx="5628536" cy="39037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917503" y="1270077"/>
            <a:ext cx="5847107" cy="504070"/>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ES" sz="3600" b="1" dirty="0">
                <a:latin typeface="Arial" panose="020B0604020202020204" pitchFamily="34" charset="0"/>
                <a:cs typeface="Arial" panose="020B0604020202020204" pitchFamily="34" charset="0"/>
              </a:rPr>
              <a:t>Planteamiento del problema</a:t>
            </a:r>
            <a:endParaRPr lang="es-ES" dirty="0">
              <a:latin typeface="Arial" panose="020B0604020202020204" pitchFamily="34" charset="0"/>
              <a:cs typeface="Arial" panose="020B0604020202020204" pitchFamily="34" charset="0"/>
            </a:endParaRPr>
          </a:p>
        </p:txBody>
      </p:sp>
      <p:sp>
        <p:nvSpPr>
          <p:cNvPr id="2" name="Google Shape;74;p4">
            <a:extLst>
              <a:ext uri="{FF2B5EF4-FFF2-40B4-BE49-F238E27FC236}">
                <a16:creationId xmlns:a16="http://schemas.microsoft.com/office/drawing/2014/main" id="{BD723DC1-B205-09D6-1A53-DBC2021A10B8}"/>
              </a:ext>
            </a:extLst>
          </p:cNvPr>
          <p:cNvSpPr txBox="1"/>
          <p:nvPr/>
        </p:nvSpPr>
        <p:spPr>
          <a:xfrm>
            <a:off x="917503" y="2741644"/>
            <a:ext cx="5721000" cy="335473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rtl="0">
              <a:spcBef>
                <a:spcPts val="0"/>
              </a:spcBef>
              <a:spcAft>
                <a:spcPts val="0"/>
              </a:spcAft>
            </a:pPr>
            <a:r>
              <a:rPr lang="es-ES" sz="1800" b="0" i="0" u="none" strike="noStrike" dirty="0">
                <a:solidFill>
                  <a:srgbClr val="404040"/>
                </a:solidFill>
                <a:effectLst/>
                <a:latin typeface="Arial" panose="020B0604020202020204" pitchFamily="34" charset="0"/>
              </a:rPr>
              <a:t>La entidad RYR CLEAN se dedica a la distribución y fabricación de productos de aseo y de limpieza, la cual le distribuyen a empresas pequeñas (supermercados, tiendas de aseo, etc.…)</a:t>
            </a:r>
            <a:endParaRPr lang="es-ES" sz="2000" b="0" dirty="0">
              <a:effectLst/>
            </a:endParaRPr>
          </a:p>
          <a:p>
            <a:pPr algn="just" rtl="0">
              <a:spcBef>
                <a:spcPts val="0"/>
              </a:spcBef>
              <a:spcAft>
                <a:spcPts val="0"/>
              </a:spcAft>
            </a:pPr>
            <a:r>
              <a:rPr lang="es-ES" sz="1800" b="0" i="0" u="none" strike="noStrike" dirty="0">
                <a:solidFill>
                  <a:srgbClr val="404040"/>
                </a:solidFill>
                <a:effectLst/>
                <a:latin typeface="Arial" panose="020B0604020202020204" pitchFamily="34" charset="0"/>
              </a:rPr>
              <a:t>El problema que se identifico dentro de la entidad fue en el stock de inventario ya que se hace de forma manual, lo cual esto causa ambigüedad y confusión dentro de los propios reportes.</a:t>
            </a:r>
            <a:endParaRPr lang="es-ES" sz="2000" b="0" dirty="0">
              <a:effectLst/>
            </a:endParaRPr>
          </a:p>
          <a:p>
            <a:r>
              <a:rPr lang="es-ES" sz="2000" dirty="0"/>
              <a:t/>
            </a:r>
            <a:br>
              <a:rPr lang="es-ES" sz="2000" dirty="0"/>
            </a:br>
            <a:endParaRPr sz="1400" b="0" i="0" u="none" strike="noStrike" cap="none" dirty="0">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Calibri"/>
              <a:ea typeface="Calibri"/>
              <a:cs typeface="Calibri"/>
              <a:sym typeface="Calibri"/>
            </a:endParaRPr>
          </a:p>
        </p:txBody>
      </p:sp>
      <p:pic>
        <p:nvPicPr>
          <p:cNvPr id="5" name="Imagen 7" descr="Imagen que contiene dibujo&#10;&#10;Descripción generada automáticamente">
            <a:extLst>
              <a:ext uri="{FF2B5EF4-FFF2-40B4-BE49-F238E27FC236}">
                <a16:creationId xmlns:a16="http://schemas.microsoft.com/office/drawing/2014/main" id="{7DA3C531-F208-B4ED-01B1-752C6299D30E}"/>
              </a:ext>
            </a:extLst>
          </p:cNvPr>
          <p:cNvPicPr>
            <a:picLocks noChangeAspect="1"/>
          </p:cNvPicPr>
          <p:nvPr/>
        </p:nvPicPr>
        <p:blipFill>
          <a:blip r:embed="rId3"/>
          <a:stretch>
            <a:fillRect/>
          </a:stretch>
        </p:blipFill>
        <p:spPr>
          <a:xfrm>
            <a:off x="8284991" y="2067101"/>
            <a:ext cx="2957783" cy="3374725"/>
          </a:xfrm>
          <a:prstGeom prst="rect">
            <a:avLst/>
          </a:prstGeom>
        </p:spPr>
      </p:pic>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Google Shape;80;p5">
            <a:extLst>
              <a:ext uri="{FF2B5EF4-FFF2-40B4-BE49-F238E27FC236}">
                <a16:creationId xmlns:a16="http://schemas.microsoft.com/office/drawing/2014/main" id="{DF136165-FAA6-6E8B-39A9-B889E0E30F8D}"/>
              </a:ext>
            </a:extLst>
          </p:cNvPr>
          <p:cNvSpPr/>
          <p:nvPr/>
        </p:nvSpPr>
        <p:spPr>
          <a:xfrm>
            <a:off x="2552751" y="2912895"/>
            <a:ext cx="7470367" cy="1642777"/>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 name="Google Shape;82;p5">
            <a:extLst>
              <a:ext uri="{FF2B5EF4-FFF2-40B4-BE49-F238E27FC236}">
                <a16:creationId xmlns:a16="http://schemas.microsoft.com/office/drawing/2014/main" id="{9B50CFE7-65F5-B323-AFED-8334C45D2CBD}"/>
              </a:ext>
            </a:extLst>
          </p:cNvPr>
          <p:cNvSpPr txBox="1"/>
          <p:nvPr/>
        </p:nvSpPr>
        <p:spPr>
          <a:xfrm>
            <a:off x="3047207" y="3026412"/>
            <a:ext cx="6481454" cy="141574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2000"/>
              <a:buFont typeface="Arial"/>
              <a:buNone/>
            </a:pPr>
            <a:r>
              <a:rPr lang="es-ES" sz="2000" b="1" i="0" u="none" strike="noStrike" cap="none" dirty="0">
                <a:solidFill>
                  <a:srgbClr val="000000"/>
                </a:solidFill>
                <a:latin typeface="Calibri"/>
                <a:ea typeface="Calibri"/>
                <a:cs typeface="Calibri"/>
                <a:sym typeface="Calibri"/>
              </a:rPr>
              <a:t>¿De qué manera se puede realizar un eficiente control respecto al proceso de gestión inventarios de productos que se esté acorde a las necesidades de la empresa </a:t>
            </a:r>
            <a:r>
              <a:rPr lang="es-ES" sz="2000" b="1" dirty="0">
                <a:solidFill>
                  <a:schemeClr val="dk1"/>
                </a:solidFill>
                <a:latin typeface="Calibri"/>
                <a:ea typeface="Calibri"/>
                <a:cs typeface="Calibri"/>
                <a:sym typeface="Calibri"/>
              </a:rPr>
              <a:t>RYR CLEAN</a:t>
            </a:r>
            <a:r>
              <a:rPr lang="es-ES" sz="2000" b="1" i="0" u="none" strike="noStrike" cap="none" dirty="0">
                <a:solidFill>
                  <a:srgbClr val="000000"/>
                </a:solidFill>
                <a:latin typeface="Calibri"/>
                <a:ea typeface="Calibri"/>
                <a:cs typeface="Calibri"/>
                <a:sym typeface="Calibri"/>
              </a:rPr>
              <a:t>?</a:t>
            </a:r>
            <a:endParaRPr sz="2000" b="1" i="0" u="none" strike="noStrike" cap="none" dirty="0">
              <a:solidFill>
                <a:srgbClr val="000000"/>
              </a:solidFill>
              <a:latin typeface="Calibri"/>
              <a:ea typeface="Calibri"/>
              <a:cs typeface="Calibri"/>
              <a:sym typeface="Calibri"/>
            </a:endParaRPr>
          </a:p>
        </p:txBody>
      </p:sp>
      <p:sp>
        <p:nvSpPr>
          <p:cNvPr id="6" name="Rectángulo 5">
            <a:extLst>
              <a:ext uri="{FF2B5EF4-FFF2-40B4-BE49-F238E27FC236}">
                <a16:creationId xmlns:a16="http://schemas.microsoft.com/office/drawing/2014/main" id="{B65FDE73-C641-1100-C209-6B5902DCC3EC}"/>
              </a:ext>
            </a:extLst>
          </p:cNvPr>
          <p:cNvSpPr/>
          <p:nvPr/>
        </p:nvSpPr>
        <p:spPr>
          <a:xfrm>
            <a:off x="862084" y="1439535"/>
            <a:ext cx="5628536" cy="39037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Rectángulo 4"/>
          <p:cNvSpPr/>
          <p:nvPr/>
        </p:nvSpPr>
        <p:spPr>
          <a:xfrm>
            <a:off x="1480878" y="1005325"/>
            <a:ext cx="4390947" cy="646331"/>
          </a:xfrm>
          <a:prstGeom prst="rect">
            <a:avLst/>
          </a:prstGeom>
        </p:spPr>
        <p:txBody>
          <a:bodyPr wrap="none">
            <a:spAutoFit/>
          </a:bodyPr>
          <a:lstStyle/>
          <a:p>
            <a:pPr algn="ctr"/>
            <a:r>
              <a:rPr lang="es-ES" sz="3600" b="1" dirty="0" smtClean="0">
                <a:latin typeface="Arial" panose="020B0604020202020204" pitchFamily="34" charset="0"/>
                <a:cs typeface="Arial" panose="020B0604020202020204" pitchFamily="34" charset="0"/>
              </a:rPr>
              <a:t>Pregunta problema</a:t>
            </a:r>
            <a:endParaRPr lang="es-ES"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00403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3600" b="1" dirty="0" smtClean="0">
                <a:solidFill>
                  <a:schemeClr val="bg1"/>
                </a:solidFill>
                <a:latin typeface="Calibri"/>
                <a:cs typeface="Calibri"/>
              </a:rPr>
              <a:t>JUSTIFICACIÓN</a:t>
            </a:r>
            <a:endParaRPr lang="es-ES" dirty="0">
              <a:solidFill>
                <a:schemeClr val="bg1"/>
              </a:solidFill>
            </a:endParaRPr>
          </a:p>
        </p:txBody>
      </p:sp>
      <p:sp>
        <p:nvSpPr>
          <p:cNvPr id="6" name="Google Shape;89;p6">
            <a:extLst>
              <a:ext uri="{FF2B5EF4-FFF2-40B4-BE49-F238E27FC236}">
                <a16:creationId xmlns:a16="http://schemas.microsoft.com/office/drawing/2014/main" id="{7E2C009E-2E31-869B-CD61-79C7336AF3E8}"/>
              </a:ext>
            </a:extLst>
          </p:cNvPr>
          <p:cNvSpPr txBox="1"/>
          <p:nvPr/>
        </p:nvSpPr>
        <p:spPr>
          <a:xfrm>
            <a:off x="1811546" y="2129510"/>
            <a:ext cx="8568907" cy="3724066"/>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chemeClr val="tx1"/>
              </a:solidFill>
              <a:latin typeface="Calibri"/>
              <a:ea typeface="Calibri"/>
              <a:cs typeface="Calibri"/>
              <a:sym typeface="Calibri"/>
            </a:endParaRPr>
          </a:p>
          <a:p>
            <a:pPr algn="just" rtl="0">
              <a:spcBef>
                <a:spcPts val="0"/>
              </a:spcBef>
              <a:spcAft>
                <a:spcPts val="0"/>
              </a:spcAft>
            </a:pPr>
            <a:r>
              <a:rPr lang="es-ES" sz="1800" b="0" i="0" u="none" strike="noStrike" dirty="0">
                <a:solidFill>
                  <a:schemeClr val="tx1"/>
                </a:solidFill>
                <a:effectLst/>
                <a:latin typeface="Arial" panose="020B0604020202020204" pitchFamily="34" charset="0"/>
              </a:rPr>
              <a:t>El </a:t>
            </a:r>
            <a:r>
              <a:rPr lang="es-ES" sz="1800" b="0" i="0" u="none" strike="noStrike" dirty="0">
                <a:solidFill>
                  <a:schemeClr val="tx1"/>
                </a:solidFill>
                <a:effectLst/>
                <a:latin typeface="Arial" panose="020B0604020202020204" pitchFamily="34" charset="0"/>
                <a:hlinkClick r:id="rId2">
                  <a:extLst>
                    <a:ext uri="{A12FA001-AC4F-418D-AE19-62706E023703}">
                      <ahyp:hlinkClr xmlns="" xmlns:ahyp="http://schemas.microsoft.com/office/drawing/2018/hyperlinkcolor" val="tx"/>
                    </a:ext>
                  </a:extLst>
                </a:hlinkClick>
              </a:rPr>
              <a:t>proyecto</a:t>
            </a:r>
            <a:r>
              <a:rPr lang="es-ES" sz="1800" b="0" i="0" u="none" strike="noStrike" dirty="0">
                <a:solidFill>
                  <a:schemeClr val="tx1"/>
                </a:solidFill>
                <a:effectLst/>
                <a:latin typeface="Arial" panose="020B0604020202020204" pitchFamily="34" charset="0"/>
              </a:rPr>
              <a:t> planteado permitirá optimizar de manera fácil y concisa todos los tiempos que se manejen dentro</a:t>
            </a:r>
            <a:r>
              <a:rPr lang="es-ES" sz="1800" dirty="0">
                <a:solidFill>
                  <a:schemeClr val="tx1"/>
                </a:solidFill>
                <a:latin typeface="Arial" panose="020B0604020202020204" pitchFamily="34" charset="0"/>
              </a:rPr>
              <a:t> de la empresa; </a:t>
            </a:r>
            <a:r>
              <a:rPr lang="es-ES" sz="1800" b="0" i="0" u="none" strike="noStrike" dirty="0">
                <a:solidFill>
                  <a:schemeClr val="tx1"/>
                </a:solidFill>
                <a:effectLst/>
                <a:latin typeface="Arial" panose="020B0604020202020204" pitchFamily="34" charset="0"/>
              </a:rPr>
              <a:t>este sistema al servicio de la entidad cumplirá con las especificaciones programadas como es el proceso de productos en existencias, organización en la cadena de suministros para que fluya sin contratiempos entre otros.</a:t>
            </a:r>
            <a:endParaRPr lang="es-ES" sz="2000" b="0" dirty="0">
              <a:solidFill>
                <a:schemeClr val="tx1"/>
              </a:solidFill>
              <a:effectLst/>
            </a:endParaRPr>
          </a:p>
          <a:p>
            <a:pPr algn="just" rtl="0">
              <a:spcBef>
                <a:spcPts val="0"/>
              </a:spcBef>
              <a:spcAft>
                <a:spcPts val="0"/>
              </a:spcAft>
            </a:pPr>
            <a:endParaRPr lang="es-ES" sz="1800" b="0" i="0" u="none" strike="noStrike" dirty="0">
              <a:solidFill>
                <a:schemeClr val="tx1"/>
              </a:solidFill>
              <a:effectLst/>
              <a:latin typeface="Arial" panose="020B0604020202020204" pitchFamily="34" charset="0"/>
            </a:endParaRPr>
          </a:p>
          <a:p>
            <a:pPr algn="just" rtl="0">
              <a:spcBef>
                <a:spcPts val="0"/>
              </a:spcBef>
              <a:spcAft>
                <a:spcPts val="0"/>
              </a:spcAft>
            </a:pPr>
            <a:r>
              <a:rPr lang="es-ES" sz="1800" b="0" i="0" u="none" strike="noStrike" dirty="0">
                <a:solidFill>
                  <a:schemeClr val="tx1"/>
                </a:solidFill>
                <a:effectLst/>
                <a:latin typeface="Arial" panose="020B0604020202020204" pitchFamily="34" charset="0"/>
              </a:rPr>
              <a:t>Esto beneficiará a la entidad con el control de inventarios y el sistema cumplirá con el debido proceso, de esta forma no habrá más problemáticas con el inventario y se podrá tener un control general con los productos que se encuentre en existencia y tener en cuenta que no haya filtración de capital o de productos.</a:t>
            </a:r>
            <a:endParaRPr lang="es-ES" sz="2000" b="0" dirty="0">
              <a:solidFill>
                <a:schemeClr val="tx1"/>
              </a:solidFill>
              <a:effectLst/>
            </a:endParaRPr>
          </a:p>
          <a:p>
            <a:r>
              <a:rPr lang="es-ES" sz="2000" dirty="0"/>
              <a:t/>
            </a:r>
            <a:br>
              <a:rPr lang="es-ES" sz="2000" dirty="0"/>
            </a:br>
            <a:endParaRPr sz="1400" b="0" i="0" u="none" strike="noStrike" cap="none"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3600" b="1" dirty="0" smtClean="0">
                <a:solidFill>
                  <a:schemeClr val="bg1"/>
                </a:solidFill>
                <a:latin typeface="Calibri"/>
                <a:cs typeface="Calibri"/>
              </a:rPr>
              <a:t>OBJETIVO GENERAL</a:t>
            </a:r>
            <a:endParaRPr lang="es-ES" dirty="0">
              <a:solidFill>
                <a:schemeClr val="bg1"/>
              </a:solidFill>
            </a:endParaRPr>
          </a:p>
        </p:txBody>
      </p:sp>
      <p:sp>
        <p:nvSpPr>
          <p:cNvPr id="3" name="Google Shape;95;p7">
            <a:extLst>
              <a:ext uri="{FF2B5EF4-FFF2-40B4-BE49-F238E27FC236}">
                <a16:creationId xmlns:a16="http://schemas.microsoft.com/office/drawing/2014/main" id="{49491CA8-7166-FF16-CE99-0C90F3CFF0C4}"/>
              </a:ext>
            </a:extLst>
          </p:cNvPr>
          <p:cNvSpPr txBox="1"/>
          <p:nvPr/>
        </p:nvSpPr>
        <p:spPr>
          <a:xfrm>
            <a:off x="2837156" y="2012990"/>
            <a:ext cx="6279135"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Calibri"/>
              <a:ea typeface="Calibri"/>
              <a:cs typeface="Calibri"/>
              <a:sym typeface="Calibri"/>
            </a:endParaRPr>
          </a:p>
          <a:p>
            <a:r>
              <a:rPr lang="es-ES" sz="2400" b="0" dirty="0">
                <a:effectLst/>
              </a:rPr>
              <a:t/>
            </a:r>
            <a:br>
              <a:rPr lang="es-ES" sz="2400" b="0" dirty="0">
                <a:effectLst/>
              </a:rPr>
            </a:br>
            <a:r>
              <a:rPr lang="es-MX" sz="1800" dirty="0" smtClean="0">
                <a:solidFill>
                  <a:schemeClr val="tx1"/>
                </a:solidFill>
                <a:latin typeface="Arial" panose="020B0604020202020204" pitchFamily="34" charset="0"/>
              </a:rPr>
              <a:t>Optimizar </a:t>
            </a:r>
            <a:r>
              <a:rPr lang="es-MX" sz="1800" dirty="0">
                <a:solidFill>
                  <a:schemeClr val="tx1"/>
                </a:solidFill>
                <a:latin typeface="Arial" panose="020B0604020202020204" pitchFamily="34" charset="0"/>
              </a:rPr>
              <a:t>y automatizar el control interno de inventarios, mejorando la eficiencia en la administración de existencias y seguimiento de productos mediante la creación de una aplicación web orientada a objetos. Esta aplicación </a:t>
            </a:r>
            <a:r>
              <a:rPr lang="es-MX" sz="1800" dirty="0" smtClean="0">
                <a:solidFill>
                  <a:schemeClr val="tx1"/>
                </a:solidFill>
                <a:latin typeface="Arial" panose="020B0604020202020204" pitchFamily="34" charset="0"/>
              </a:rPr>
              <a:t>web tiene </a:t>
            </a:r>
            <a:r>
              <a:rPr lang="es-MX" sz="1800" dirty="0">
                <a:solidFill>
                  <a:schemeClr val="tx1"/>
                </a:solidFill>
                <a:latin typeface="Arial" panose="020B0604020202020204" pitchFamily="34" charset="0"/>
              </a:rPr>
              <a:t>como propósito facilitar la gestión y aprovechamiento del stock de productos de RYR CLEAN, proporcionando herramientas intuitivas y funcionales que contribuyan a una gestión eficaz de los recursos internos de la empresa</a:t>
            </a:r>
            <a:endParaRPr lang="es-ES" sz="2400" b="0" dirty="0">
              <a:effectLst/>
            </a:endParaRPr>
          </a:p>
        </p:txBody>
      </p:sp>
    </p:spTree>
    <p:extLst>
      <p:ext uri="{BB962C8B-B14F-4D97-AF65-F5344CB8AC3E}">
        <p14:creationId xmlns:p14="http://schemas.microsoft.com/office/powerpoint/2010/main" val="388644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2800" b="1" dirty="0" smtClean="0">
                <a:solidFill>
                  <a:schemeClr val="bg1"/>
                </a:solidFill>
                <a:latin typeface="Calibri"/>
                <a:cs typeface="Calibri"/>
              </a:rPr>
              <a:t>OBJETIVOS ESPECÍFICOS</a:t>
            </a:r>
            <a:endParaRPr lang="es-ES" dirty="0">
              <a:solidFill>
                <a:schemeClr val="bg1"/>
              </a:solidFill>
            </a:endParaRPr>
          </a:p>
        </p:txBody>
      </p:sp>
      <p:sp>
        <p:nvSpPr>
          <p:cNvPr id="3" name="Google Shape;101;p8">
            <a:extLst>
              <a:ext uri="{FF2B5EF4-FFF2-40B4-BE49-F238E27FC236}">
                <a16:creationId xmlns:a16="http://schemas.microsoft.com/office/drawing/2014/main" id="{02D5EF2F-F4F3-8770-F44F-F335EC5DEA49}"/>
              </a:ext>
            </a:extLst>
          </p:cNvPr>
          <p:cNvSpPr txBox="1"/>
          <p:nvPr/>
        </p:nvSpPr>
        <p:spPr>
          <a:xfrm>
            <a:off x="2355559" y="2830699"/>
            <a:ext cx="7471932" cy="2400627"/>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MX" sz="1600" dirty="0">
                <a:solidFill>
                  <a:schemeClr val="tx1"/>
                </a:solidFill>
                <a:latin typeface="Arial" panose="020B0604020202020204" pitchFamily="34" charset="0"/>
                <a:cs typeface="Arial" panose="020B0604020202020204" pitchFamily="34" charset="0"/>
              </a:rPr>
              <a:t>Implementar un sistema de gestión de inventarios para RYR CLEAN mediante el desarrollo de una página web interactiva utilizando ReactJS, integrando HTML, CSS y JavaScript para la interfaz de usuario. Se emplearán librerías de Bootstrap para optimizar la visualización y experiencia del usuario. Además, se establecerá una conexión con una base de datos para almacenar y recuperar de manera eficiente la información relacionada con los diferentes productos que gestiona la empresa, garantizando así un seguimiento preciso y centralizado de su inventario.</a:t>
            </a:r>
            <a:endParaRPr lang="es-ES" sz="1600" b="0" i="0" u="none" strike="noStrike" dirty="0">
              <a:solidFill>
                <a:schemeClr val="tx1"/>
              </a:solidFill>
              <a:effectLst/>
              <a:latin typeface="Arial" panose="020B0604020202020204" pitchFamily="34" charset="0"/>
              <a:cs typeface="Arial" panose="020B0604020202020204" pitchFamily="34" charset="0"/>
            </a:endParaRPr>
          </a:p>
          <a:p>
            <a:pPr fontAlgn="base">
              <a:buFont typeface="Arial" panose="020B0604020202020204" pitchFamily="34" charset="0"/>
              <a:buChar char="•"/>
            </a:pPr>
            <a:endParaRPr lang="es-ES" sz="1600" b="0" i="0" u="none" strike="noStrike" dirty="0">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54288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2800" b="1" dirty="0" smtClean="0">
                <a:solidFill>
                  <a:schemeClr val="bg1"/>
                </a:solidFill>
                <a:latin typeface="Calibri"/>
                <a:cs typeface="Calibri"/>
              </a:rPr>
              <a:t>ALCANCE DEL PROYECTO</a:t>
            </a:r>
            <a:endParaRPr lang="es-ES" dirty="0">
              <a:solidFill>
                <a:schemeClr val="bg1"/>
              </a:solidFill>
            </a:endParaRPr>
          </a:p>
        </p:txBody>
      </p:sp>
      <p:pic>
        <p:nvPicPr>
          <p:cNvPr id="3" name="Imagen 5">
            <a:extLst>
              <a:ext uri="{FF2B5EF4-FFF2-40B4-BE49-F238E27FC236}">
                <a16:creationId xmlns:a16="http://schemas.microsoft.com/office/drawing/2014/main" id="{87913A3B-6B6E-9EF0-3703-571C73B7BD19}"/>
              </a:ext>
            </a:extLst>
          </p:cNvPr>
          <p:cNvPicPr>
            <a:picLocks noChangeAspect="1"/>
          </p:cNvPicPr>
          <p:nvPr/>
        </p:nvPicPr>
        <p:blipFill>
          <a:blip r:embed="rId2"/>
          <a:stretch>
            <a:fillRect/>
          </a:stretch>
        </p:blipFill>
        <p:spPr>
          <a:xfrm>
            <a:off x="558800" y="2571926"/>
            <a:ext cx="4065916" cy="2792364"/>
          </a:xfrm>
          <a:prstGeom prst="rect">
            <a:avLst/>
          </a:prstGeom>
        </p:spPr>
      </p:pic>
      <p:sp>
        <p:nvSpPr>
          <p:cNvPr id="6" name="Google Shape;101;p8">
            <a:extLst>
              <a:ext uri="{FF2B5EF4-FFF2-40B4-BE49-F238E27FC236}">
                <a16:creationId xmlns:a16="http://schemas.microsoft.com/office/drawing/2014/main" id="{A2144E67-5E23-5ABB-3748-ECDA8F1B3DAB}"/>
              </a:ext>
            </a:extLst>
          </p:cNvPr>
          <p:cNvSpPr txBox="1"/>
          <p:nvPr/>
        </p:nvSpPr>
        <p:spPr>
          <a:xfrm>
            <a:off x="4826058" y="2935241"/>
            <a:ext cx="6864553" cy="156963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rtl="0" fontAlgn="base">
              <a:spcBef>
                <a:spcPts val="0"/>
              </a:spcBef>
              <a:spcAft>
                <a:spcPts val="0"/>
              </a:spcAft>
            </a:pPr>
            <a:r>
              <a:rPr lang="es-ES" sz="1800" b="0" i="0" u="none" strike="noStrike" dirty="0">
                <a:solidFill>
                  <a:schemeClr val="tx1"/>
                </a:solidFill>
                <a:effectLst/>
                <a:latin typeface="Arial" panose="020B0604020202020204" pitchFamily="34" charset="0"/>
                <a:cs typeface="Arial" panose="020B0604020202020204" pitchFamily="34" charset="0"/>
              </a:rPr>
              <a:t>Este proyecto no contara o no tomara en cuenta los módulos o requisitos enfocados a las ventas, como por ejemplo ventas en línea o seguimiento de ventas; sin embargo, los requisitos con los que se cuentan se centran en el inventario de la empresa, sus productos en general, categorías, unidades existentes, etc.</a:t>
            </a:r>
          </a:p>
        </p:txBody>
      </p:sp>
    </p:spTree>
    <p:extLst>
      <p:ext uri="{BB962C8B-B14F-4D97-AF65-F5344CB8AC3E}">
        <p14:creationId xmlns:p14="http://schemas.microsoft.com/office/powerpoint/2010/main" val="18572719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ES" sz="2800" b="1" dirty="0">
                <a:solidFill>
                  <a:schemeClr val="bg1"/>
                </a:solidFill>
                <a:latin typeface="Calibri"/>
                <a:cs typeface="Calibri"/>
              </a:rPr>
              <a:t>Modelo Relacional</a:t>
            </a:r>
            <a:endParaRPr lang="es-ES" dirty="0">
              <a:solidFill>
                <a:schemeClr val="bg1"/>
              </a:solidFill>
            </a:endParaRPr>
          </a:p>
        </p:txBody>
      </p:sp>
      <p:pic>
        <p:nvPicPr>
          <p:cNvPr id="4" name="Imagen 4" descr="Diagrama&#10;&#10;Descripción generada automáticamente">
            <a:extLst>
              <a:ext uri="{FF2B5EF4-FFF2-40B4-BE49-F238E27FC236}">
                <a16:creationId xmlns:a16="http://schemas.microsoft.com/office/drawing/2014/main" id="{E0CA7935-B9BD-9981-8D8B-4DAF61CE3A6E}"/>
              </a:ext>
            </a:extLst>
          </p:cNvPr>
          <p:cNvPicPr>
            <a:picLocks noChangeAspect="1"/>
          </p:cNvPicPr>
          <p:nvPr/>
        </p:nvPicPr>
        <p:blipFill>
          <a:blip r:embed="rId2"/>
          <a:stretch>
            <a:fillRect/>
          </a:stretch>
        </p:blipFill>
        <p:spPr>
          <a:xfrm>
            <a:off x="363872" y="1910931"/>
            <a:ext cx="11610975" cy="4256781"/>
          </a:xfrm>
          <a:prstGeom prst="rect">
            <a:avLst/>
          </a:prstGeom>
        </p:spPr>
      </p:pic>
    </p:spTree>
    <p:extLst>
      <p:ext uri="{BB962C8B-B14F-4D97-AF65-F5344CB8AC3E}">
        <p14:creationId xmlns:p14="http://schemas.microsoft.com/office/powerpoint/2010/main" val="365912604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TotalTime>
  <Words>452</Words>
  <Application>Microsoft Office PowerPoint</Application>
  <PresentationFormat>Panorámica</PresentationFormat>
  <Paragraphs>145</Paragraphs>
  <Slides>17</Slides>
  <Notes>2</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17</vt:i4>
      </vt:variant>
    </vt:vector>
  </HeadingPairs>
  <TitlesOfParts>
    <vt:vector size="22" baseType="lpstr">
      <vt:lpstr>Arial</vt:lpstr>
      <vt:lpstr>Calibri</vt:lpstr>
      <vt:lpstr>Calibri Light</vt:lpstr>
      <vt:lpstr>Consolas</vt:lpstr>
      <vt:lpstr>Tema de Office</vt:lpstr>
      <vt:lpstr>Presentación de PowerPoint</vt:lpstr>
      <vt:lpstr>Presentación de PowerPoint</vt:lpstr>
      <vt:lpstr>Presentación de PowerPoint</vt:lpstr>
      <vt:lpstr>Presentación de PowerPoint</vt:lpstr>
      <vt:lpstr>JUSTIFICACIÓN</vt:lpstr>
      <vt:lpstr>OBJETIVO GENERAL</vt:lpstr>
      <vt:lpstr>OBJETIVOS ESPECÍFICOS</vt:lpstr>
      <vt:lpstr>ALCANCE DEL PROYECTO</vt:lpstr>
      <vt:lpstr>Modelo Relacional</vt:lpstr>
      <vt:lpstr>Base de Datos </vt:lpstr>
      <vt:lpstr>Base de Datos </vt:lpstr>
      <vt:lpstr>Consultas inner joins </vt:lpstr>
      <vt:lpstr>Consultas inner joins </vt:lpstr>
      <vt:lpstr>Consultas inner joins </vt:lpstr>
      <vt:lpstr>Consultas inner joins </vt:lpstr>
      <vt:lpstr>Consultas inner joins </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Lenovo</cp:lastModifiedBy>
  <cp:revision>199</cp:revision>
  <dcterms:modified xsi:type="dcterms:W3CDTF">2023-12-14T02:50:08Z</dcterms:modified>
</cp:coreProperties>
</file>